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7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89" r:id="rId11"/>
    <p:sldId id="299" r:id="rId12"/>
    <p:sldId id="264" r:id="rId13"/>
    <p:sldId id="298" r:id="rId14"/>
    <p:sldId id="291" r:id="rId15"/>
    <p:sldId id="292" r:id="rId16"/>
    <p:sldId id="294" r:id="rId17"/>
    <p:sldId id="295" r:id="rId18"/>
    <p:sldId id="293" r:id="rId19"/>
    <p:sldId id="296" r:id="rId20"/>
    <p:sldId id="300" r:id="rId21"/>
    <p:sldId id="301" r:id="rId22"/>
    <p:sldId id="302" r:id="rId23"/>
    <p:sldId id="303" r:id="rId24"/>
    <p:sldId id="304" r:id="rId25"/>
    <p:sldId id="305" r:id="rId26"/>
    <p:sldId id="308" r:id="rId27"/>
    <p:sldId id="306" r:id="rId28"/>
    <p:sldId id="307" r:id="rId2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4146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50444" y="3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51B15-C04A-4EF0-B42B-27C29CB4564C}" type="datetimeFigureOut">
              <a:rPr lang="hr-HR" smtClean="0"/>
              <a:t>19.12.2021.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20CD2-F4CF-4183-AA92-0143C68D3C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1039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0021A-0CFD-4A2B-9A36-CB0FBDA97A06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9720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0021A-0CFD-4A2B-9A36-CB0FBDA97A06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2415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0021A-0CFD-4A2B-9A36-CB0FBDA97A06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9923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0021A-0CFD-4A2B-9A36-CB0FBDA97A06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8296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0021A-0CFD-4A2B-9A36-CB0FBDA97A06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2740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0021A-0CFD-4A2B-9A36-CB0FBDA97A06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0287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0021A-0CFD-4A2B-9A36-CB0FBDA97A06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437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ton-zd.hr/online-brosure/" TargetMode="External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lipsnack.com/digital-lookbook" TargetMode="External"/><Relationship Id="rId5" Type="http://schemas.openxmlformats.org/officeDocument/2006/relationships/hyperlink" Target="https://hns-cff.hr/info/brosure/" TargetMode="External"/><Relationship Id="rId4" Type="http://schemas.openxmlformats.org/officeDocument/2006/relationships/hyperlink" Target="https://issuu.com/hnsfamily/docs/hrvatska_-_slovenij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bookcreator.com/library/-MngGLxSwZav8shCZaU7/4kxcVsRE2XyX-JSXe81BKhLPZyn5_Kz2c9dSv4OMc9M/WLpStEs2RvK-gJA5VMheqQ/7hu5hTzRTki0TZpwt8LseA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issuu.com/tajnistvo-okz/docs/obrtnicki_list_specijalno_izdanje?fr=sZDcxMTEzOTYzNzY&amp;fbclid=IwAR332MhT2lncwWhWC3BjT4AQiPZCMWM4dRV-iC1npYzOU5xUHCzdlWrk4jo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carfedigitalsandbox.teach.educ.ubc.ca/book-creator/" TargetMode="External"/><Relationship Id="rId7" Type="http://schemas.openxmlformats.org/officeDocument/2006/relationships/image" Target="../media/image17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5" Type="http://schemas.openxmlformats.org/officeDocument/2006/relationships/image" Target="../media/image2.JPG"/><Relationship Id="rId4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Yn2uPxK1P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05BF69-5230-485E-B141-EA9B9F778B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solidFill>
                  <a:srgbClr val="00B0F0"/>
                </a:solidFill>
              </a:rPr>
              <a:t>Prezentiraj me, </a:t>
            </a:r>
            <a:r>
              <a:rPr lang="hr-HR" dirty="0">
                <a:solidFill>
                  <a:srgbClr val="FF3399"/>
                </a:solidFill>
              </a:rPr>
              <a:t>prezentiraj se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82DE92E-2ABE-49CA-B7EF-6373E40015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Scenarij poučavanja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Marina </a:t>
            </a:r>
            <a:r>
              <a:rPr lang="hr-HR" dirty="0" err="1"/>
              <a:t>Pedisić</a:t>
            </a:r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B1CD2191-FFF0-4717-9EF8-330C4F4D3AC7}"/>
              </a:ext>
            </a:extLst>
          </p:cNvPr>
          <p:cNvSpPr txBox="1"/>
          <p:nvPr/>
        </p:nvSpPr>
        <p:spPr>
          <a:xfrm>
            <a:off x="10120545" y="5791200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22.12.2021.</a:t>
            </a:r>
          </a:p>
        </p:txBody>
      </p:sp>
    </p:spTree>
    <p:extLst>
      <p:ext uri="{BB962C8B-B14F-4D97-AF65-F5344CB8AC3E}">
        <p14:creationId xmlns:p14="http://schemas.microsoft.com/office/powerpoint/2010/main" val="53671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A2571274-283A-4D16-8E8C-8B5B618315D1}"/>
              </a:ext>
            </a:extLst>
          </p:cNvPr>
          <p:cNvSpPr txBox="1"/>
          <p:nvPr/>
        </p:nvSpPr>
        <p:spPr>
          <a:xfrm>
            <a:off x="852683" y="2398086"/>
            <a:ext cx="111193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/>
              <a:t>TURISTIČKA</a:t>
            </a:r>
          </a:p>
          <a:p>
            <a:pPr>
              <a:lnSpc>
                <a:spcPct val="150000"/>
              </a:lnSpc>
            </a:pPr>
            <a:r>
              <a:rPr lang="hr-HR" dirty="0">
                <a:hlinkClick r:id="rId3"/>
              </a:rPr>
              <a:t>https://www.zaton-zd.hr/online-brosure/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/>
              <a:t>SPORTSKA</a:t>
            </a:r>
          </a:p>
          <a:p>
            <a:pPr>
              <a:lnSpc>
                <a:spcPct val="150000"/>
              </a:lnSpc>
            </a:pPr>
            <a:r>
              <a:rPr lang="hr-HR" dirty="0">
                <a:hlinkClick r:id="rId4"/>
              </a:rPr>
              <a:t>https://issuu.com/hnsfamily/docs/hrvatska_-_slovenija</a:t>
            </a:r>
            <a:endParaRPr lang="hr-HR" dirty="0"/>
          </a:p>
          <a:p>
            <a:pPr algn="just">
              <a:lnSpc>
                <a:spcPct val="150000"/>
              </a:lnSpc>
            </a:pPr>
            <a:r>
              <a:rPr lang="hr-HR" dirty="0">
                <a:latin typeface="Corbel Light" panose="020B0303020204020204" pitchFamily="34" charset="0"/>
              </a:rPr>
              <a:t>Hrvatski nogometni savez prvi je put (</a:t>
            </a:r>
            <a:r>
              <a:rPr lang="hr-HR" b="1" dirty="0">
                <a:latin typeface="Corbel Light" panose="020B0303020204020204" pitchFamily="34" charset="0"/>
              </a:rPr>
              <a:t>07.09.2021</a:t>
            </a:r>
            <a:r>
              <a:rPr lang="hr-HR" dirty="0">
                <a:latin typeface="Corbel Light" panose="020B0303020204020204" pitchFamily="34" charset="0"/>
              </a:rPr>
              <a:t>.) digitalnim putem omogućio navijačima diljem svijeta pročitati službenu brošuru utakmice Vatrenih, koja je dosad bila dostupna u ograničenom tiskanom izdanju.  </a:t>
            </a:r>
          </a:p>
          <a:p>
            <a:pPr algn="just">
              <a:lnSpc>
                <a:spcPct val="150000"/>
              </a:lnSpc>
            </a:pPr>
            <a:r>
              <a:rPr lang="hr-HR" dirty="0">
                <a:latin typeface="Corbel Light" panose="020B0303020204020204" pitchFamily="34" charset="0"/>
              </a:rPr>
              <a:t>Brošura je na stranicama HNS-a dostupna na sljedećoj </a:t>
            </a:r>
            <a:r>
              <a:rPr lang="hr-HR" dirty="0">
                <a:latin typeface="Corbel Light" panose="020B0303020204020204" pitchFamily="34" charset="0"/>
                <a:hlinkClick r:id="rId5"/>
              </a:rPr>
              <a:t>poveznici</a:t>
            </a:r>
            <a:r>
              <a:rPr lang="hr-HR" dirty="0">
                <a:latin typeface="Corbel Light" panose="020B0303020204020204" pitchFamily="34" charset="0"/>
              </a:rPr>
              <a:t>, ali i prvi put svim gledateljima putem QR koda na njihovim ulaznicama za utakmicu Hrvatska - Slovenija.</a:t>
            </a:r>
          </a:p>
          <a:p>
            <a:pPr>
              <a:lnSpc>
                <a:spcPct val="150000"/>
              </a:lnSpc>
            </a:pPr>
            <a:r>
              <a:rPr lang="hr-HR" dirty="0"/>
              <a:t>MODNA BROŠURA</a:t>
            </a:r>
          </a:p>
          <a:p>
            <a:pPr>
              <a:lnSpc>
                <a:spcPct val="150000"/>
              </a:lnSpc>
            </a:pPr>
            <a:r>
              <a:rPr lang="hr-HR" dirty="0">
                <a:hlinkClick r:id="rId6"/>
              </a:rPr>
              <a:t>https://www.flipsnack.com/digital-lookbook</a:t>
            </a:r>
            <a:endParaRPr lang="hr-HR" dirty="0"/>
          </a:p>
          <a:p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DDA9C867-4255-4429-8942-1A64DCACF237}"/>
              </a:ext>
            </a:extLst>
          </p:cNvPr>
          <p:cNvSpPr txBox="1"/>
          <p:nvPr/>
        </p:nvSpPr>
        <p:spPr>
          <a:xfrm>
            <a:off x="852683" y="1178756"/>
            <a:ext cx="4989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B0F0"/>
                </a:solidFill>
                <a:latin typeface="Corbel Light" panose="020B0303020204020204" pitchFamily="34" charset="0"/>
              </a:rPr>
              <a:t>DIGITALNE BROŠURE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2D5EBE6-1490-4602-88F7-EA48BCDEC7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6968" y="372863"/>
            <a:ext cx="6460434" cy="229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40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791D8C62-BBC7-465E-818C-0754639B1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37828"/>
            <a:ext cx="5595843" cy="5582343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62B9A76B-6E99-4FCF-BCE3-BC4B475AA1B8}"/>
              </a:ext>
            </a:extLst>
          </p:cNvPr>
          <p:cNvSpPr txBox="1"/>
          <p:nvPr/>
        </p:nvSpPr>
        <p:spPr>
          <a:xfrm>
            <a:off x="8013808" y="6328063"/>
            <a:ext cx="355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hlinkClick r:id="rId3"/>
              </a:rPr>
              <a:t>Editing</a:t>
            </a:r>
            <a:r>
              <a:rPr lang="hr-HR" dirty="0">
                <a:hlinkClick r:id="rId3"/>
              </a:rPr>
              <a:t> 'OLUJA' - </a:t>
            </a:r>
            <a:r>
              <a:rPr lang="hr-HR" dirty="0" err="1">
                <a:hlinkClick r:id="rId3"/>
              </a:rPr>
              <a:t>Book</a:t>
            </a:r>
            <a:r>
              <a:rPr lang="hr-HR" dirty="0">
                <a:hlinkClick r:id="rId3"/>
              </a:rPr>
              <a:t> </a:t>
            </a:r>
            <a:r>
              <a:rPr lang="hr-HR" dirty="0" err="1">
                <a:hlinkClick r:id="rId3"/>
              </a:rPr>
              <a:t>Creator</a:t>
            </a:r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2A26BB8E-5241-4BF1-9985-CB27FCB80960}"/>
              </a:ext>
            </a:extLst>
          </p:cNvPr>
          <p:cNvSpPr txBox="1"/>
          <p:nvPr/>
        </p:nvSpPr>
        <p:spPr>
          <a:xfrm>
            <a:off x="763480" y="1855432"/>
            <a:ext cx="48164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Vidjeli ste jednu modnu brošuru.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Što ste uočili, što bi po vama bili glavni elementi modne brošure?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14A4B815-7E3A-4151-8E3B-2F29A47DD3E5}"/>
              </a:ext>
            </a:extLst>
          </p:cNvPr>
          <p:cNvSpPr txBox="1"/>
          <p:nvPr/>
        </p:nvSpPr>
        <p:spPr>
          <a:xfrm>
            <a:off x="684412" y="5569856"/>
            <a:ext cx="5153547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i="1" dirty="0"/>
              <a:t>Učenici u otvorenoj knjizi upisuju koji su po njima glavni elementi modne brošure.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66382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CFA54297-F59F-4AA3-9911-84A158BA06DC}"/>
              </a:ext>
            </a:extLst>
          </p:cNvPr>
          <p:cNvSpPr txBox="1"/>
          <p:nvPr/>
        </p:nvSpPr>
        <p:spPr>
          <a:xfrm>
            <a:off x="898561" y="3244334"/>
            <a:ext cx="6569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 Nastavnica analizira i pokazuje još jednu modnu brošuru.</a:t>
            </a:r>
          </a:p>
        </p:txBody>
      </p:sp>
    </p:spTree>
    <p:extLst>
      <p:ext uri="{BB962C8B-B14F-4D97-AF65-F5344CB8AC3E}">
        <p14:creationId xmlns:p14="http://schemas.microsoft.com/office/powerpoint/2010/main" val="474691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D3FA7E83-E5BC-4BC1-B476-7EA96BA35275}"/>
              </a:ext>
            </a:extLst>
          </p:cNvPr>
          <p:cNvSpPr/>
          <p:nvPr/>
        </p:nvSpPr>
        <p:spPr>
          <a:xfrm>
            <a:off x="820882" y="2064468"/>
            <a:ext cx="350795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dirty="0">
                <a:solidFill>
                  <a:srgbClr val="00B0F0"/>
                </a:solidFill>
                <a:latin typeface="Century Gothic" panose="020B0502020202020204" pitchFamily="34" charset="0"/>
              </a:rPr>
              <a:t>GLAVNI DIJELOVI BROŠURE</a:t>
            </a:r>
          </a:p>
          <a:p>
            <a:pPr algn="ctr"/>
            <a:endParaRPr lang="hr-HR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hr-HR" b="1" dirty="0">
                <a:latin typeface="Century Gothic" panose="020B0502020202020204" pitchFamily="34" charset="0"/>
              </a:rPr>
              <a:t>DIZAJN</a:t>
            </a:r>
          </a:p>
          <a:p>
            <a:pPr marL="342900" indent="-342900" algn="just">
              <a:buAutoNum type="arabicPeriod"/>
            </a:pPr>
            <a:r>
              <a:rPr lang="hr-HR" b="1" dirty="0">
                <a:latin typeface="Century Gothic" panose="020B0502020202020204" pitchFamily="34" charset="0"/>
              </a:rPr>
              <a:t>VANJSKI DIJELOVI</a:t>
            </a:r>
          </a:p>
          <a:p>
            <a:pPr marL="342900" indent="-342900" algn="just">
              <a:buAutoNum type="arabicPeriod"/>
            </a:pPr>
            <a:r>
              <a:rPr lang="hr-HR" b="1" dirty="0">
                <a:latin typeface="Century Gothic" panose="020B0502020202020204" pitchFamily="34" charset="0"/>
              </a:rPr>
              <a:t>TITLOVI</a:t>
            </a:r>
          </a:p>
          <a:p>
            <a:pPr marL="342900" indent="-342900" algn="just">
              <a:buAutoNum type="arabicPeriod"/>
            </a:pPr>
            <a:r>
              <a:rPr lang="hr-HR" b="1" dirty="0">
                <a:latin typeface="Century Gothic" panose="020B0502020202020204" pitchFamily="34" charset="0"/>
              </a:rPr>
              <a:t>TEKST</a:t>
            </a:r>
          </a:p>
          <a:p>
            <a:pPr marL="342900" indent="-342900" algn="just">
              <a:buAutoNum type="arabicPeriod"/>
            </a:pPr>
            <a:r>
              <a:rPr lang="hr-HR" b="1" dirty="0">
                <a:latin typeface="Century Gothic" panose="020B0502020202020204" pitchFamily="34" charset="0"/>
              </a:rPr>
              <a:t>SLIKE</a:t>
            </a:r>
          </a:p>
          <a:p>
            <a:pPr marL="342900" indent="-342900" algn="just">
              <a:buAutoNum type="arabicPeriod"/>
            </a:pPr>
            <a:r>
              <a:rPr lang="hr-HR" b="1" dirty="0">
                <a:latin typeface="Century Gothic" panose="020B0502020202020204" pitchFamily="34" charset="0"/>
              </a:rPr>
              <a:t>ZATVARANJE LOGOTIPA</a:t>
            </a:r>
            <a:endParaRPr lang="hr-HR" dirty="0">
              <a:latin typeface="Century Gothic" panose="020B050202020202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51A4C68-2337-429F-BC02-87DE9B56F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833" y="1669001"/>
            <a:ext cx="7380000" cy="322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58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59D7044-CAEE-4D52-B1C6-A49838193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625" y="1455007"/>
            <a:ext cx="7380000" cy="3947985"/>
          </a:xfrm>
          <a:prstGeom prst="rect">
            <a:avLst/>
          </a:prstGeom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7CADE5FE-F247-48C0-B5BB-BB0F2132994A}"/>
              </a:ext>
            </a:extLst>
          </p:cNvPr>
          <p:cNvSpPr/>
          <p:nvPr/>
        </p:nvSpPr>
        <p:spPr>
          <a:xfrm>
            <a:off x="314586" y="1308883"/>
            <a:ext cx="3881895" cy="397031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indent="-342900" fontAlgn="base">
              <a:buAutoNum type="arabicPeriod"/>
            </a:pPr>
            <a:r>
              <a:rPr lang="hr-HR" dirty="0">
                <a:solidFill>
                  <a:srgbClr val="00B0F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DIZAJN</a:t>
            </a:r>
          </a:p>
          <a:p>
            <a:pPr fontAlgn="base"/>
            <a:endParaRPr lang="hr-HR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fontAlgn="base"/>
            <a:r>
              <a:rPr lang="hr-HR" dirty="0">
                <a:latin typeface="Century Gothic" panose="020B0502020202020204" pitchFamily="34" charset="0"/>
                <a:cs typeface="Calibri Light" panose="020F0302020204030204" pitchFamily="34" charset="0"/>
              </a:rPr>
              <a:t>To je izgled slika, teksta, grafika koji su u brošuri. </a:t>
            </a:r>
            <a:br>
              <a:rPr lang="hr-HR" dirty="0">
                <a:latin typeface="Century Gothic" panose="020B0502020202020204" pitchFamily="34" charset="0"/>
                <a:cs typeface="Calibri Light" panose="020F0302020204030204" pitchFamily="34" charset="0"/>
              </a:rPr>
            </a:br>
            <a:endParaRPr lang="hr-HR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fontAlgn="base"/>
            <a:r>
              <a:rPr lang="hr-HR" dirty="0">
                <a:latin typeface="Century Gothic" panose="020B0502020202020204" pitchFamily="34" charset="0"/>
                <a:cs typeface="Calibri Light" panose="020F0302020204030204" pitchFamily="34" charset="0"/>
              </a:rPr>
              <a:t>Prvi dojam koji publika ima o proizvodu ili usluzi koju promiče</a:t>
            </a:r>
            <a:br>
              <a:rPr lang="hr-HR" dirty="0">
                <a:latin typeface="Century Gothic" panose="020B0502020202020204" pitchFamily="34" charset="0"/>
                <a:cs typeface="Calibri Light" panose="020F0302020204030204" pitchFamily="34" charset="0"/>
              </a:rPr>
            </a:br>
            <a:endParaRPr lang="hr-HR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fontAlgn="base"/>
            <a:r>
              <a:rPr lang="hr-HR" dirty="0">
                <a:latin typeface="Century Gothic" panose="020B0502020202020204" pitchFamily="34" charset="0"/>
                <a:cs typeface="Calibri Light" panose="020F0302020204030204" pitchFamily="34" charset="0"/>
              </a:rPr>
              <a:t>Dizajn uključuje paletu boja koja se koristi, tipografiju i stil slika, kao i izgled.</a:t>
            </a:r>
            <a:br>
              <a:rPr lang="hr-HR" dirty="0">
                <a:latin typeface="Century Gothic" panose="020B0502020202020204" pitchFamily="34" charset="0"/>
                <a:cs typeface="Calibri Light" panose="020F0302020204030204" pitchFamily="34" charset="0"/>
              </a:rPr>
            </a:br>
            <a:endParaRPr lang="hr-HR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fontAlgn="base"/>
            <a:r>
              <a:rPr lang="hr-HR" dirty="0">
                <a:latin typeface="Century Gothic" panose="020B0502020202020204" pitchFamily="34" charset="0"/>
                <a:cs typeface="Calibri Light" panose="020F0302020204030204" pitchFamily="34" charset="0"/>
              </a:rPr>
              <a:t>To je veza između grafičkog aspekta i sadržaja. </a:t>
            </a:r>
            <a:endParaRPr lang="hr-HR" b="0" i="0" dirty="0">
              <a:effectLst/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799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9E1C5FE-D5D3-4CD7-BECF-BB21282A8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494" y="476235"/>
            <a:ext cx="4410029" cy="5905530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4368F591-29D8-4D38-9BFE-532A46AC7126}"/>
              </a:ext>
            </a:extLst>
          </p:cNvPr>
          <p:cNvSpPr/>
          <p:nvPr/>
        </p:nvSpPr>
        <p:spPr>
          <a:xfrm>
            <a:off x="473477" y="2237059"/>
            <a:ext cx="68350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B0F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2. VANJSKI NASLOVI</a:t>
            </a:r>
          </a:p>
          <a:p>
            <a:endParaRPr lang="hr-HR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r>
              <a:rPr lang="hr-HR" dirty="0">
                <a:latin typeface="Century Gothic" panose="020B0502020202020204" pitchFamily="34" charset="0"/>
                <a:cs typeface="Calibri Light" panose="020F0302020204030204" pitchFamily="34" charset="0"/>
              </a:rPr>
              <a:t>Sadrže opću temu dokumenta, moraju biti jasni i specifični. </a:t>
            </a:r>
          </a:p>
          <a:p>
            <a:endParaRPr lang="hr-HR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r>
              <a:rPr lang="hr-HR" dirty="0">
                <a:latin typeface="Century Gothic" panose="020B0502020202020204" pitchFamily="34" charset="0"/>
                <a:cs typeface="Calibri Light" panose="020F0302020204030204" pitchFamily="34" charset="0"/>
              </a:rPr>
              <a:t>Nalaze se na naslovnici brošure. </a:t>
            </a:r>
          </a:p>
          <a:p>
            <a:endParaRPr lang="hr-HR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r>
              <a:rPr lang="hr-HR" dirty="0">
                <a:latin typeface="Century Gothic" panose="020B0502020202020204" pitchFamily="34" charset="0"/>
                <a:cs typeface="Calibri Light" panose="020F0302020204030204" pitchFamily="34" charset="0"/>
              </a:rPr>
              <a:t>Moraju biti dojmljivi kako bi privukli pažnju.</a:t>
            </a:r>
          </a:p>
        </p:txBody>
      </p:sp>
    </p:spTree>
    <p:extLst>
      <p:ext uri="{BB962C8B-B14F-4D97-AF65-F5344CB8AC3E}">
        <p14:creationId xmlns:p14="http://schemas.microsoft.com/office/powerpoint/2010/main" val="161423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F1075C5D-65E7-48AF-B8A3-07C819E33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160" y="1299133"/>
            <a:ext cx="7380000" cy="4259733"/>
          </a:xfrm>
          <a:prstGeom prst="rect">
            <a:avLst/>
          </a:prstGeom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92A2A05B-F4EF-4BE1-96DE-325FE58D0221}"/>
              </a:ext>
            </a:extLst>
          </p:cNvPr>
          <p:cNvSpPr/>
          <p:nvPr/>
        </p:nvSpPr>
        <p:spPr>
          <a:xfrm>
            <a:off x="348732" y="1299133"/>
            <a:ext cx="3880367" cy="480131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hr-HR" dirty="0">
                <a:solidFill>
                  <a:srgbClr val="00B0F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3. TITLOVI</a:t>
            </a:r>
          </a:p>
          <a:p>
            <a:endParaRPr lang="hr-HR" b="1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r>
              <a:rPr lang="hr-HR" dirty="0">
                <a:latin typeface="Century Gothic" panose="020B0502020202020204" pitchFamily="34" charset="0"/>
                <a:cs typeface="Calibri Light" panose="020F0302020204030204" pitchFamily="34" charset="0"/>
              </a:rPr>
              <a:t>Oni  predstavljaju </a:t>
            </a:r>
            <a:r>
              <a:rPr lang="hr-HR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podteme koje čine glavnu temu</a:t>
            </a:r>
            <a:r>
              <a:rPr lang="hr-HR" dirty="0">
                <a:latin typeface="Century Gothic" panose="020B0502020202020204" pitchFamily="34" charset="0"/>
                <a:cs typeface="Calibri Light" panose="020F0302020204030204" pitchFamily="34" charset="0"/>
              </a:rPr>
              <a:t>. </a:t>
            </a:r>
            <a:br>
              <a:rPr lang="hr-HR" dirty="0">
                <a:latin typeface="Century Gothic" panose="020B0502020202020204" pitchFamily="34" charset="0"/>
                <a:cs typeface="Calibri Light" panose="020F0302020204030204" pitchFamily="34" charset="0"/>
              </a:rPr>
            </a:br>
            <a:endParaRPr lang="hr-HR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hr-HR" dirty="0">
                <a:latin typeface="Century Gothic" panose="020B0502020202020204" pitchFamily="34" charset="0"/>
                <a:cs typeface="Calibri Light" panose="020F0302020204030204" pitchFamily="34" charset="0"/>
              </a:rPr>
              <a:t>Oni su unutar brošure podijelili predmet u nekoliko </a:t>
            </a:r>
            <a:r>
              <a:rPr lang="hr-HR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blokova</a:t>
            </a:r>
            <a:r>
              <a:rPr lang="hr-HR" dirty="0">
                <a:latin typeface="Century Gothic" panose="020B0502020202020204" pitchFamily="34" charset="0"/>
                <a:cs typeface="Calibri Light" panose="020F0302020204030204" pitchFamily="34" charset="0"/>
              </a:rPr>
              <a:t>.</a:t>
            </a:r>
          </a:p>
          <a:p>
            <a:endParaRPr lang="hr-HR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r>
              <a:rPr lang="hr-HR" dirty="0">
                <a:latin typeface="Century Gothic" panose="020B0502020202020204" pitchFamily="34" charset="0"/>
                <a:cs typeface="Calibri Light" panose="020F0302020204030204" pitchFamily="34" charset="0"/>
              </a:rPr>
              <a:t>U idealnom slučaju, čitanjem ovih podnaslova </a:t>
            </a:r>
            <a:r>
              <a:rPr lang="hr-HR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korisnik ima potpunu predodžbu</a:t>
            </a:r>
            <a:r>
              <a:rPr lang="hr-HR" dirty="0">
                <a:latin typeface="Century Gothic" panose="020B0502020202020204" pitchFamily="34" charset="0"/>
                <a:cs typeface="Calibri Light" panose="020F0302020204030204" pitchFamily="34" charset="0"/>
              </a:rPr>
              <a:t> o informacijama sadržanim u brošuri. </a:t>
            </a:r>
          </a:p>
          <a:p>
            <a:endParaRPr lang="hr-HR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r>
              <a:rPr lang="hr-HR" dirty="0">
                <a:latin typeface="Century Gothic" panose="020B0502020202020204" pitchFamily="34" charset="0"/>
                <a:cs typeface="Calibri Light" panose="020F0302020204030204" pitchFamily="34" charset="0"/>
              </a:rPr>
              <a:t>Njegov dizajn bi trebao pokazati jedinstvo i </a:t>
            </a:r>
            <a:r>
              <a:rPr lang="hr-HR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hijerarhiju podteme</a:t>
            </a:r>
            <a:r>
              <a:rPr lang="hr-HR" dirty="0">
                <a:latin typeface="Century Gothic" panose="020B0502020202020204" pitchFamily="34" charset="0"/>
                <a:cs typeface="Calibri Light" panose="020F0302020204030204" pitchFamily="34" charset="0"/>
              </a:rPr>
              <a:t>.</a:t>
            </a:r>
          </a:p>
          <a:p>
            <a:pPr algn="just"/>
            <a:endParaRPr lang="hr-HR" dirty="0">
              <a:latin typeface="Corbel Light" panose="020B0303020204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053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D97EA11-37E3-4B9E-A069-EBA8C352C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472" y="1112026"/>
            <a:ext cx="7367388" cy="4893919"/>
          </a:xfrm>
          <a:prstGeom prst="rect">
            <a:avLst/>
          </a:prstGeom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3FE9A2CC-70FC-44FC-96A3-A7C4796A4346}"/>
              </a:ext>
            </a:extLst>
          </p:cNvPr>
          <p:cNvSpPr/>
          <p:nvPr/>
        </p:nvSpPr>
        <p:spPr>
          <a:xfrm>
            <a:off x="296276" y="448823"/>
            <a:ext cx="4076196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B0F0"/>
                </a:solidFill>
                <a:latin typeface="Century Gothic" panose="020B0502020202020204" pitchFamily="34" charset="0"/>
              </a:rPr>
              <a:t>4. TEKST</a:t>
            </a:r>
          </a:p>
          <a:p>
            <a:endParaRPr lang="hr-HR" dirty="0">
              <a:latin typeface="Century Gothic" panose="020B0502020202020204" pitchFamily="34" charset="0"/>
            </a:endParaRPr>
          </a:p>
          <a:p>
            <a:r>
              <a:rPr lang="hr-HR" dirty="0">
                <a:latin typeface="Century Gothic" panose="020B0502020202020204" pitchFamily="34" charset="0"/>
              </a:rPr>
              <a:t>To su sadržaji blokova koji odgovaraju titlovima i pojedinosti koje čitatelj treba imati o temi koja se bavi brošurom.</a:t>
            </a:r>
          </a:p>
          <a:p>
            <a:endParaRPr lang="hr-HR" dirty="0">
              <a:latin typeface="Century Gothic" panose="020B0502020202020204" pitchFamily="34" charset="0"/>
            </a:endParaRPr>
          </a:p>
          <a:p>
            <a:r>
              <a:rPr lang="hr-HR" dirty="0">
                <a:latin typeface="Century Gothic" panose="020B0502020202020204" pitchFamily="34" charset="0"/>
              </a:rPr>
              <a:t>Pisanje je element od velike važnosti u ovom elementu, budući da stil pisanja mora biti svjež i privlačan za privlačenje pozornosti korisnika.</a:t>
            </a:r>
          </a:p>
          <a:p>
            <a:endParaRPr lang="hr-HR" dirty="0">
              <a:latin typeface="Century Gothic" panose="020B0502020202020204" pitchFamily="34" charset="0"/>
            </a:endParaRPr>
          </a:p>
          <a:p>
            <a:r>
              <a:rPr lang="hr-HR" dirty="0">
                <a:latin typeface="Century Gothic" panose="020B0502020202020204" pitchFamily="34" charset="0"/>
              </a:rPr>
              <a:t>U brošurama informacije trebaju biti distribuirane počevši od najjednostavnijih informacija, da bi se tada dao najsloženiji.</a:t>
            </a:r>
          </a:p>
          <a:p>
            <a:endParaRPr lang="hr-HR" dirty="0">
              <a:latin typeface="Century Gothic" panose="020B0502020202020204" pitchFamily="34" charset="0"/>
            </a:endParaRPr>
          </a:p>
          <a:p>
            <a:r>
              <a:rPr lang="hr-HR" dirty="0">
                <a:latin typeface="Century Gothic" panose="020B0502020202020204" pitchFamily="34" charset="0"/>
              </a:rPr>
              <a:t>Važno je imati na umu da zasićenje čitatelja nije korisno. </a:t>
            </a:r>
          </a:p>
          <a:p>
            <a:endParaRPr lang="hr-HR" dirty="0">
              <a:latin typeface="Century Gothic" panose="020B0502020202020204" pitchFamily="34" charset="0"/>
            </a:endParaRPr>
          </a:p>
          <a:p>
            <a:r>
              <a:rPr lang="hr-HR" dirty="0">
                <a:latin typeface="Century Gothic" panose="020B0502020202020204" pitchFamily="34" charset="0"/>
              </a:rPr>
              <a:t>Što je jednostavnije, to bolje!</a:t>
            </a:r>
          </a:p>
          <a:p>
            <a:endParaRPr lang="hr-HR" dirty="0">
              <a:latin typeface="Corbel Light" panose="020B0303020204020204" pitchFamily="34" charset="0"/>
            </a:endParaRPr>
          </a:p>
          <a:p>
            <a:endParaRPr lang="hr-HR" sz="1900" dirty="0">
              <a:latin typeface="Corbel Light" panose="020B0303020204020204" pitchFamily="34" charset="0"/>
            </a:endParaRPr>
          </a:p>
          <a:p>
            <a:endParaRPr lang="hr-HR" sz="1900" dirty="0">
              <a:latin typeface="Corbel Light" panose="020B03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080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B8C76AC6-F5DB-4707-95A4-1A7733DED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284" y="1011305"/>
            <a:ext cx="7380000" cy="4835389"/>
          </a:xfrm>
          <a:prstGeom prst="rect">
            <a:avLst/>
          </a:prstGeom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11080CA8-DAED-4103-AB93-7F1438BD5D6E}"/>
              </a:ext>
            </a:extLst>
          </p:cNvPr>
          <p:cNvSpPr/>
          <p:nvPr/>
        </p:nvSpPr>
        <p:spPr>
          <a:xfrm>
            <a:off x="333186" y="612707"/>
            <a:ext cx="4290098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B0F0"/>
                </a:solidFill>
                <a:cs typeface="Calibri Light" panose="020F0302020204030204" pitchFamily="34" charset="0"/>
              </a:rPr>
              <a:t>5. SLIKE</a:t>
            </a:r>
          </a:p>
          <a:p>
            <a:endParaRPr lang="hr-HR" b="1" dirty="0">
              <a:cs typeface="Calibri Light" panose="020F0302020204030204" pitchFamily="34" charset="0"/>
            </a:endParaRPr>
          </a:p>
          <a:p>
            <a:r>
              <a:rPr lang="hr-HR" dirty="0">
                <a:cs typeface="Calibri Light" panose="020F0302020204030204" pitchFamily="34" charset="0"/>
              </a:rPr>
              <a:t>To su </a:t>
            </a:r>
            <a:r>
              <a:rPr lang="hr-HR" b="1" dirty="0">
                <a:cs typeface="Calibri Light" panose="020F0302020204030204" pitchFamily="34" charset="0"/>
              </a:rPr>
              <a:t>sve slike i grafike koje se nalaze u </a:t>
            </a:r>
            <a:r>
              <a:rPr lang="hr-HR" dirty="0">
                <a:cs typeface="Calibri Light" panose="020F0302020204030204" pitchFamily="34" charset="0"/>
              </a:rPr>
              <a:t>tekstu. </a:t>
            </a:r>
            <a:br>
              <a:rPr lang="hr-HR" dirty="0">
                <a:cs typeface="Calibri Light" panose="020F0302020204030204" pitchFamily="34" charset="0"/>
              </a:rPr>
            </a:br>
            <a:endParaRPr lang="hr-HR" dirty="0">
              <a:cs typeface="Calibri Light" panose="020F0302020204030204" pitchFamily="34" charset="0"/>
            </a:endParaRPr>
          </a:p>
          <a:p>
            <a:r>
              <a:rPr lang="hr-HR" dirty="0">
                <a:cs typeface="Calibri Light" panose="020F0302020204030204" pitchFamily="34" charset="0"/>
              </a:rPr>
              <a:t>Ove slike trebale bi biti povezane s </a:t>
            </a:r>
            <a:r>
              <a:rPr lang="hr-HR" b="1" dirty="0">
                <a:cs typeface="Calibri Light" panose="020F0302020204030204" pitchFamily="34" charset="0"/>
              </a:rPr>
              <a:t>općom temom</a:t>
            </a:r>
            <a:r>
              <a:rPr lang="hr-HR" dirty="0">
                <a:cs typeface="Calibri Light" panose="020F0302020204030204" pitchFamily="34" charset="0"/>
              </a:rPr>
              <a:t>, budući da su to grafički prikaz toga. </a:t>
            </a:r>
            <a:br>
              <a:rPr lang="hr-HR" dirty="0">
                <a:cs typeface="Calibri Light" panose="020F0302020204030204" pitchFamily="34" charset="0"/>
              </a:rPr>
            </a:br>
            <a:endParaRPr lang="hr-HR" dirty="0">
              <a:cs typeface="Calibri Light" panose="020F0302020204030204" pitchFamily="34" charset="0"/>
            </a:endParaRPr>
          </a:p>
          <a:p>
            <a:r>
              <a:rPr lang="hr-HR" dirty="0">
                <a:cs typeface="Calibri Light" panose="020F0302020204030204" pitchFamily="34" charset="0"/>
              </a:rPr>
              <a:t>U tom smislu, oni su izvrstan </a:t>
            </a:r>
            <a:r>
              <a:rPr lang="hr-HR" b="1" dirty="0">
                <a:cs typeface="Calibri Light" panose="020F0302020204030204" pitchFamily="34" charset="0"/>
              </a:rPr>
              <a:t>alat za brzo privlačenje čitatelja</a:t>
            </a:r>
            <a:r>
              <a:rPr lang="hr-HR" dirty="0">
                <a:cs typeface="Calibri Light" panose="020F0302020204030204" pitchFamily="34" charset="0"/>
              </a:rPr>
              <a:t>.</a:t>
            </a:r>
          </a:p>
          <a:p>
            <a:endParaRPr lang="hr-HR" dirty="0">
              <a:cs typeface="Calibri Light" panose="020F0302020204030204" pitchFamily="34" charset="0"/>
            </a:endParaRPr>
          </a:p>
          <a:p>
            <a:r>
              <a:rPr lang="hr-HR" dirty="0">
                <a:cs typeface="Calibri Light" panose="020F0302020204030204" pitchFamily="34" charset="0"/>
              </a:rPr>
              <a:t>Potrebno je odabrati slike koje su </a:t>
            </a:r>
            <a:r>
              <a:rPr lang="hr-HR" b="1" dirty="0">
                <a:cs typeface="Calibri Light" panose="020F0302020204030204" pitchFamily="34" charset="0"/>
              </a:rPr>
              <a:t>privlačne </a:t>
            </a:r>
            <a:r>
              <a:rPr lang="hr-HR" dirty="0">
                <a:cs typeface="Calibri Light" panose="020F0302020204030204" pitchFamily="34" charset="0"/>
              </a:rPr>
              <a:t>i </a:t>
            </a:r>
            <a:r>
              <a:rPr lang="hr-HR" b="1" dirty="0">
                <a:cs typeface="Calibri Light" panose="020F0302020204030204" pitchFamily="34" charset="0"/>
              </a:rPr>
              <a:t>informativne</a:t>
            </a:r>
            <a:r>
              <a:rPr lang="hr-HR" dirty="0">
                <a:cs typeface="Calibri Light" panose="020F0302020204030204" pitchFamily="34" charset="0"/>
              </a:rPr>
              <a:t>. </a:t>
            </a:r>
          </a:p>
          <a:p>
            <a:endParaRPr lang="hr-HR" dirty="0">
              <a:cs typeface="Calibri Light" panose="020F0302020204030204" pitchFamily="34" charset="0"/>
            </a:endParaRPr>
          </a:p>
          <a:p>
            <a:r>
              <a:rPr lang="hr-HR" dirty="0">
                <a:cs typeface="Calibri Light" panose="020F0302020204030204" pitchFamily="34" charset="0"/>
              </a:rPr>
              <a:t>Nije preporučljivo upasti u brošuru slika, ali dobro je </a:t>
            </a:r>
            <a:r>
              <a:rPr lang="hr-HR" b="1" dirty="0">
                <a:cs typeface="Calibri Light" panose="020F0302020204030204" pitchFamily="34" charset="0"/>
              </a:rPr>
              <a:t>održavati ravnotežu između slike i teksta</a:t>
            </a:r>
            <a:r>
              <a:rPr lang="hr-HR" dirty="0">
                <a:cs typeface="Calibri Light" panose="020F0302020204030204" pitchFamily="34" charset="0"/>
              </a:rPr>
              <a:t>, tako da zajedno jačaju informacije</a:t>
            </a:r>
            <a:br>
              <a:rPr lang="hr-HR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hr-HR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hr-H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39999DFF-8E8F-4CFA-8A4F-68C5C41E12D0}"/>
              </a:ext>
            </a:extLst>
          </p:cNvPr>
          <p:cNvSpPr txBox="1"/>
          <p:nvPr/>
        </p:nvSpPr>
        <p:spPr>
          <a:xfrm>
            <a:off x="333185" y="5414021"/>
            <a:ext cx="541301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900" dirty="0">
                <a:solidFill>
                  <a:srgbClr val="292F33"/>
                </a:solidFill>
                <a:latin typeface="Corbel Light" panose="020B0303020204020204" pitchFamily="34" charset="0"/>
                <a:cs typeface="Calibri Light" panose="020F0302020204030204" pitchFamily="34" charset="0"/>
              </a:rPr>
              <a:t>koje se daju. </a:t>
            </a:r>
          </a:p>
        </p:txBody>
      </p:sp>
    </p:spTree>
    <p:extLst>
      <p:ext uri="{BB962C8B-B14F-4D97-AF65-F5344CB8AC3E}">
        <p14:creationId xmlns:p14="http://schemas.microsoft.com/office/powerpoint/2010/main" val="717377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CB84E78-DBDF-4904-9BF5-BBED0DE7E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410" y="548954"/>
            <a:ext cx="4191959" cy="5947128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53F7CC06-D2D0-418A-8CCC-B9477144ECAC}"/>
              </a:ext>
            </a:extLst>
          </p:cNvPr>
          <p:cNvSpPr/>
          <p:nvPr/>
        </p:nvSpPr>
        <p:spPr>
          <a:xfrm>
            <a:off x="602100" y="2634831"/>
            <a:ext cx="705065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900" dirty="0">
                <a:solidFill>
                  <a:srgbClr val="00B0F0"/>
                </a:solidFill>
                <a:latin typeface="Century Gothic" panose="020B0502020202020204" pitchFamily="34" charset="0"/>
              </a:rPr>
              <a:t>6. ZATVARANJE LOGOTIPA</a:t>
            </a:r>
          </a:p>
          <a:p>
            <a:endParaRPr lang="hr-HR" sz="1900" b="1" dirty="0">
              <a:latin typeface="Century Gothic" panose="020B0502020202020204" pitchFamily="34" charset="0"/>
            </a:endParaRPr>
          </a:p>
          <a:p>
            <a:r>
              <a:rPr lang="hr-HR" sz="1900" dirty="0">
                <a:latin typeface="Century Gothic" panose="020B0502020202020204" pitchFamily="34" charset="0"/>
              </a:rPr>
              <a:t>Obično daje ugodan dojam uključivanja logotipa tvrtke koju promovirate na kraju brošure. </a:t>
            </a:r>
            <a:endParaRPr lang="hr-HR" sz="1900" b="0" i="0" dirty="0"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597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71B2A2-1378-4E15-8090-E95E84131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B0F0"/>
                </a:solidFill>
              </a:rPr>
              <a:t>sadržaj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B8723908-B497-41AC-BA93-DFD9586C3D29}"/>
              </a:ext>
            </a:extLst>
          </p:cNvPr>
          <p:cNvSpPr txBox="1"/>
          <p:nvPr/>
        </p:nvSpPr>
        <p:spPr>
          <a:xfrm>
            <a:off x="1065449" y="2612859"/>
            <a:ext cx="609333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ISHODI UČENJA</a:t>
            </a:r>
          </a:p>
          <a:p>
            <a:r>
              <a:rPr lang="hr-HR" dirty="0"/>
              <a:t>MEĐUPREDMETNE TEME</a:t>
            </a:r>
          </a:p>
          <a:p>
            <a:r>
              <a:rPr lang="hr-HR" dirty="0"/>
              <a:t>UVOD</a:t>
            </a:r>
          </a:p>
          <a:p>
            <a:r>
              <a:rPr lang="hr-HR" dirty="0"/>
              <a:t>MOGU I JA</a:t>
            </a:r>
          </a:p>
          <a:p>
            <a:r>
              <a:rPr lang="hr-HR" dirty="0"/>
              <a:t>PRONAĐI SVOJU INSPIRACIJU – IGLA U PLASTU SIJENA</a:t>
            </a:r>
          </a:p>
          <a:p>
            <a:r>
              <a:rPr lang="hr-HR" dirty="0"/>
              <a:t>AKTIVNOST – PROMOVIRAJ ME</a:t>
            </a:r>
          </a:p>
          <a:p>
            <a:r>
              <a:rPr lang="hr-HR" dirty="0"/>
              <a:t>AKTIVNOST – POBOLJŠAJ ME</a:t>
            </a:r>
          </a:p>
          <a:p>
            <a:r>
              <a:rPr lang="hr-HR" dirty="0">
                <a:solidFill>
                  <a:srgbClr val="FF3399"/>
                </a:solidFill>
              </a:rPr>
              <a:t>AKTIVNOST – PROMOVIRAJ SE</a:t>
            </a:r>
          </a:p>
          <a:p>
            <a:r>
              <a:rPr lang="hr-HR" dirty="0">
                <a:solidFill>
                  <a:srgbClr val="FF3399"/>
                </a:solidFill>
              </a:rPr>
              <a:t>ANALIZA – TO SAM 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18708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3F4501-55BC-4660-A4D3-86EF39C05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97" y="429913"/>
            <a:ext cx="10725005" cy="1905000"/>
          </a:xfrm>
        </p:spPr>
        <p:txBody>
          <a:bodyPr/>
          <a:lstStyle/>
          <a:p>
            <a:r>
              <a:rPr lang="hr-HR" dirty="0">
                <a:solidFill>
                  <a:srgbClr val="00B0F0"/>
                </a:solidFill>
              </a:rPr>
              <a:t>PRONAĐI SVOJU INSPIRACIJU – IGLA U PLASTU SIJENA</a:t>
            </a:r>
            <a:br>
              <a:rPr lang="hr-HR" dirty="0">
                <a:solidFill>
                  <a:srgbClr val="00B0F0"/>
                </a:solidFill>
              </a:rPr>
            </a:br>
            <a:endParaRPr lang="hr-HR" dirty="0">
              <a:solidFill>
                <a:srgbClr val="00B0F0"/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3E8CD0E-9347-4B18-A6B8-01FF4541D030}"/>
              </a:ext>
            </a:extLst>
          </p:cNvPr>
          <p:cNvSpPr txBox="1"/>
          <p:nvPr/>
        </p:nvSpPr>
        <p:spPr>
          <a:xfrm>
            <a:off x="812801" y="1527000"/>
            <a:ext cx="658922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/>
              <a:t>Najdugovječnija modna revija zagrebačkih obrtnika 86. Zlatna igla održana je 26. rujna 2021. na kojoj je svoje kolekcije predstavilo 15 modnih dizajnera.  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7662FB2-22B3-4EB5-8825-A92F1E3E4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423" y="1945749"/>
            <a:ext cx="4624085" cy="46001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39608587-C19D-4DE2-BD12-B1760609205D}"/>
              </a:ext>
            </a:extLst>
          </p:cNvPr>
          <p:cNvSpPr txBox="1"/>
          <p:nvPr/>
        </p:nvSpPr>
        <p:spPr>
          <a:xfrm>
            <a:off x="1234807" y="2588403"/>
            <a:ext cx="5599610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 </a:t>
            </a:r>
            <a:endParaRPr lang="hr-HR" dirty="0">
              <a:latin typeface="Corbel Light" panose="020B0303020204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hr-HR" sz="1600" dirty="0">
                <a:latin typeface="Century Gothic" panose="020B0502020202020204" pitchFamily="34" charset="0"/>
              </a:rPr>
              <a:t>DNK Nada Došen, </a:t>
            </a:r>
          </a:p>
          <a:p>
            <a:pPr marL="342900" lvl="0" indent="-342900">
              <a:buFont typeface="+mj-lt"/>
              <a:buAutoNum type="arabicPeriod"/>
            </a:pPr>
            <a:r>
              <a:rPr lang="hr-HR" sz="1600" dirty="0" err="1">
                <a:latin typeface="Century Gothic" panose="020B0502020202020204" pitchFamily="34" charset="0"/>
              </a:rPr>
              <a:t>BiteMyStyle</a:t>
            </a:r>
            <a:r>
              <a:rPr lang="hr-HR" sz="1600" dirty="0">
                <a:latin typeface="Century Gothic" panose="020B0502020202020204" pitchFamily="34" charset="0"/>
              </a:rPr>
              <a:t> </a:t>
            </a:r>
            <a:r>
              <a:rPr lang="hr-HR" sz="1600" dirty="0" err="1">
                <a:latin typeface="Century Gothic" panose="020B0502020202020204" pitchFamily="34" charset="0"/>
              </a:rPr>
              <a:t>by</a:t>
            </a:r>
            <a:r>
              <a:rPr lang="hr-HR" sz="1600" dirty="0">
                <a:latin typeface="Century Gothic" panose="020B0502020202020204" pitchFamily="34" charset="0"/>
              </a:rPr>
              <a:t> Zoran </a:t>
            </a:r>
            <a:r>
              <a:rPr lang="hr-HR" sz="1600" dirty="0" err="1">
                <a:latin typeface="Century Gothic" panose="020B0502020202020204" pitchFamily="34" charset="0"/>
              </a:rPr>
              <a:t>Aragović</a:t>
            </a:r>
            <a:r>
              <a:rPr lang="hr-HR" sz="1600" dirty="0">
                <a:latin typeface="Century Gothic" panose="020B0502020202020204" pitchFamily="34" charset="0"/>
              </a:rPr>
              <a:t>, </a:t>
            </a:r>
          </a:p>
          <a:p>
            <a:pPr marL="342900" lvl="0" indent="-342900">
              <a:buFont typeface="+mj-lt"/>
              <a:buAutoNum type="arabicPeriod"/>
            </a:pPr>
            <a:r>
              <a:rPr lang="hr-HR" sz="1600" dirty="0">
                <a:latin typeface="Century Gothic" panose="020B0502020202020204" pitchFamily="34" charset="0"/>
              </a:rPr>
              <a:t>Milena Rogulj, </a:t>
            </a:r>
          </a:p>
          <a:p>
            <a:pPr marL="342900" lvl="0" indent="-342900">
              <a:buFont typeface="+mj-lt"/>
              <a:buAutoNum type="arabicPeriod"/>
            </a:pPr>
            <a:r>
              <a:rPr lang="hr-HR" sz="1600" dirty="0">
                <a:latin typeface="Century Gothic" panose="020B0502020202020204" pitchFamily="34" charset="0"/>
              </a:rPr>
              <a:t>Krojački obrt Jura, </a:t>
            </a:r>
          </a:p>
          <a:p>
            <a:pPr marL="342900" lvl="0" indent="-342900">
              <a:buFont typeface="+mj-lt"/>
              <a:buAutoNum type="arabicPeriod"/>
            </a:pPr>
            <a:r>
              <a:rPr lang="hr-HR" sz="1600" dirty="0">
                <a:latin typeface="Century Gothic" panose="020B0502020202020204" pitchFamily="34" charset="0"/>
              </a:rPr>
              <a:t>Ivana Jurić, </a:t>
            </a:r>
          </a:p>
          <a:p>
            <a:pPr marL="342900" lvl="0" indent="-342900">
              <a:buFont typeface="+mj-lt"/>
              <a:buAutoNum type="arabicPeriod"/>
            </a:pPr>
            <a:r>
              <a:rPr lang="hr-HR" sz="1600" dirty="0">
                <a:latin typeface="Century Gothic" panose="020B0502020202020204" pitchFamily="34" charset="0"/>
              </a:rPr>
              <a:t>Muška moda Šabić, </a:t>
            </a:r>
          </a:p>
          <a:p>
            <a:pPr marL="342900" lvl="0" indent="-342900">
              <a:buFont typeface="+mj-lt"/>
              <a:buAutoNum type="arabicPeriod"/>
            </a:pPr>
            <a:r>
              <a:rPr lang="hr-HR" sz="1600" dirty="0">
                <a:latin typeface="Century Gothic" panose="020B0502020202020204" pitchFamily="34" charset="0"/>
              </a:rPr>
              <a:t>Modna manufaktura Mustre, </a:t>
            </a:r>
          </a:p>
          <a:p>
            <a:pPr marL="342900" lvl="0" indent="-342900">
              <a:buFont typeface="+mj-lt"/>
              <a:buAutoNum type="arabicPeriod"/>
            </a:pPr>
            <a:r>
              <a:rPr lang="hr-HR" sz="1600" dirty="0">
                <a:latin typeface="Century Gothic" panose="020B0502020202020204" pitchFamily="34" charset="0"/>
              </a:rPr>
              <a:t>Iva Karačić, </a:t>
            </a:r>
          </a:p>
          <a:p>
            <a:pPr marL="342900" lvl="0" indent="-342900">
              <a:buFont typeface="+mj-lt"/>
              <a:buAutoNum type="arabicPeriod"/>
            </a:pPr>
            <a:r>
              <a:rPr lang="hr-HR" sz="1600" dirty="0">
                <a:latin typeface="Century Gothic" panose="020B0502020202020204" pitchFamily="34" charset="0"/>
              </a:rPr>
              <a:t>XD XENIA Design, </a:t>
            </a:r>
          </a:p>
          <a:p>
            <a:pPr marL="342900" lvl="0" indent="-342900">
              <a:buFont typeface="+mj-lt"/>
              <a:buAutoNum type="arabicPeriod"/>
            </a:pPr>
            <a:r>
              <a:rPr lang="hr-HR" sz="1600" dirty="0">
                <a:latin typeface="Century Gothic" panose="020B0502020202020204" pitchFamily="34" charset="0"/>
              </a:rPr>
              <a:t>PETAR </a:t>
            </a:r>
            <a:r>
              <a:rPr lang="hr-HR" sz="1600" dirty="0" err="1">
                <a:latin typeface="Century Gothic" panose="020B0502020202020204" pitchFamily="34" charset="0"/>
              </a:rPr>
              <a:t>by</a:t>
            </a:r>
            <a:r>
              <a:rPr lang="hr-HR" sz="1600" dirty="0">
                <a:latin typeface="Century Gothic" panose="020B0502020202020204" pitchFamily="34" charset="0"/>
              </a:rPr>
              <a:t> Lidija </a:t>
            </a:r>
            <a:r>
              <a:rPr lang="hr-HR" sz="1600" dirty="0" err="1">
                <a:latin typeface="Century Gothic" panose="020B0502020202020204" pitchFamily="34" charset="0"/>
              </a:rPr>
              <a:t>Skočibušić</a:t>
            </a:r>
            <a:r>
              <a:rPr lang="hr-HR" sz="1600" dirty="0">
                <a:latin typeface="Century Gothic" panose="020B0502020202020204" pitchFamily="34" charset="0"/>
              </a:rPr>
              <a:t>, </a:t>
            </a:r>
          </a:p>
          <a:p>
            <a:pPr marL="342900" lvl="0" indent="-342900">
              <a:buFont typeface="+mj-lt"/>
              <a:buAutoNum type="arabicPeriod"/>
            </a:pPr>
            <a:r>
              <a:rPr lang="hr-HR" sz="1600" dirty="0">
                <a:latin typeface="Century Gothic" panose="020B0502020202020204" pitchFamily="34" charset="0"/>
              </a:rPr>
              <a:t>Krzno Sumrak sa srednjom školom za modu i dizajn, </a:t>
            </a:r>
          </a:p>
          <a:p>
            <a:pPr marL="342900" lvl="0" indent="-342900">
              <a:buFont typeface="+mj-lt"/>
              <a:buAutoNum type="arabicPeriod"/>
            </a:pPr>
            <a:r>
              <a:rPr lang="hr-HR" sz="1600" dirty="0">
                <a:latin typeface="Century Gothic" panose="020B0502020202020204" pitchFamily="34" charset="0"/>
              </a:rPr>
              <a:t>Etno butik Mara, </a:t>
            </a:r>
          </a:p>
          <a:p>
            <a:pPr marL="342900" lvl="0" indent="-342900">
              <a:buFont typeface="+mj-lt"/>
              <a:buAutoNum type="arabicPeriod"/>
            </a:pPr>
            <a:r>
              <a:rPr lang="hr-HR" sz="1600" dirty="0">
                <a:latin typeface="Century Gothic" panose="020B0502020202020204" pitchFamily="34" charset="0"/>
              </a:rPr>
              <a:t>NIT </a:t>
            </a:r>
            <a:r>
              <a:rPr lang="hr-HR" sz="1600" dirty="0" err="1">
                <a:latin typeface="Century Gothic" panose="020B0502020202020204" pitchFamily="34" charset="0"/>
              </a:rPr>
              <a:t>by</a:t>
            </a:r>
            <a:r>
              <a:rPr lang="hr-HR" sz="1600" dirty="0">
                <a:latin typeface="Century Gothic" panose="020B0502020202020204" pitchFamily="34" charset="0"/>
              </a:rPr>
              <a:t> Ana </a:t>
            </a:r>
            <a:r>
              <a:rPr lang="hr-HR" sz="1600" dirty="0" err="1">
                <a:latin typeface="Century Gothic" panose="020B0502020202020204" pitchFamily="34" charset="0"/>
              </a:rPr>
              <a:t>Žarković</a:t>
            </a:r>
            <a:r>
              <a:rPr lang="hr-HR" sz="1600" dirty="0">
                <a:latin typeface="Century Gothic" panose="020B0502020202020204" pitchFamily="34" charset="0"/>
              </a:rPr>
              <a:t>, </a:t>
            </a:r>
          </a:p>
          <a:p>
            <a:pPr marL="342900" lvl="0" indent="-342900">
              <a:buFont typeface="+mj-lt"/>
              <a:buAutoNum type="arabicPeriod"/>
            </a:pPr>
            <a:r>
              <a:rPr lang="hr-HR" sz="1600" dirty="0">
                <a:latin typeface="Century Gothic" panose="020B0502020202020204" pitchFamily="34" charset="0"/>
              </a:rPr>
              <a:t>Modni salon Dora i </a:t>
            </a:r>
          </a:p>
          <a:p>
            <a:pPr marL="342900" lvl="0" indent="-342900">
              <a:buFont typeface="+mj-lt"/>
              <a:buAutoNum type="arabicPeriod"/>
            </a:pPr>
            <a:r>
              <a:rPr lang="hr-HR" sz="1600" dirty="0">
                <a:latin typeface="Century Gothic" panose="020B0502020202020204" pitchFamily="34" charset="0"/>
              </a:rPr>
              <a:t>Vjenčanice Ljubav.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8948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9058E726-536D-44B4-A337-55E692442FF4}"/>
              </a:ext>
            </a:extLst>
          </p:cNvPr>
          <p:cNvSpPr/>
          <p:nvPr/>
        </p:nvSpPr>
        <p:spPr>
          <a:xfrm>
            <a:off x="314960" y="1240483"/>
            <a:ext cx="7924799" cy="4687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Povodom 85. Zlatne igle izdano je i specijalno izdanje Obrtničkog lista:</a:t>
            </a:r>
            <a:endParaRPr lang="hr-H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b="1" u="sng" dirty="0">
                <a:solidFill>
                  <a:srgbClr val="00B0F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OBRTNIČKI LIST- specijalno izdanje</a:t>
            </a:r>
            <a:r>
              <a:rPr lang="hr-HR" dirty="0">
                <a:solidFill>
                  <a:srgbClr val="00B0F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r-HR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domaću zadaću učenici su morali na internetskim stranicama pretražiti po izboru jednog od 15 dizajnera koji su se predstavili na ovogodišnjoj tj. 86. Zlatnoj igli i pročitati specijalno izdanje Obrtničkog lista.</a:t>
            </a:r>
            <a:endParaRPr lang="hr-H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r-HR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Upute za prikupljanje su bile: logotip dizajnera, njegova fotografija, nešto o samom dizajneru, kontakt (adresa, e-mail, link na web stranicu…), kratke crtice o 86. modnoj reviji Zlatna igla iz specijalnog izdanja Obrtničkog lista, 3 fotografije sa modne revije uz naglasak na autorska prava (fotograf ili mjesto s kojeg je slika preuzeta).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C14A6F7-1583-466A-8590-98DB5B5B2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704" y="1240483"/>
            <a:ext cx="3404335" cy="475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60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4207DE-DC3C-4081-B1F2-B1EBAE8F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37" y="474579"/>
            <a:ext cx="9905998" cy="1905000"/>
          </a:xfrm>
        </p:spPr>
        <p:txBody>
          <a:bodyPr/>
          <a:lstStyle/>
          <a:p>
            <a:r>
              <a:rPr lang="hr-HR" dirty="0">
                <a:solidFill>
                  <a:srgbClr val="00B0F0"/>
                </a:solidFill>
              </a:rPr>
              <a:t>Promoviraj</a:t>
            </a:r>
            <a:r>
              <a:rPr lang="hr-HR" dirty="0"/>
              <a:t> </a:t>
            </a:r>
            <a:r>
              <a:rPr lang="hr-HR" dirty="0">
                <a:solidFill>
                  <a:srgbClr val="00B0F0"/>
                </a:solidFill>
              </a:rPr>
              <a:t>me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3B61AB95-2F58-466C-AD2E-9B9EE1F9280F}"/>
              </a:ext>
            </a:extLst>
          </p:cNvPr>
          <p:cNvSpPr txBox="1"/>
          <p:nvPr/>
        </p:nvSpPr>
        <p:spPr>
          <a:xfrm>
            <a:off x="644237" y="1769362"/>
            <a:ext cx="6199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>
              <a:latin typeface="Century Gothic" panose="020B0502020202020204" pitchFamily="34" charset="0"/>
            </a:endParaRPr>
          </a:p>
          <a:p>
            <a:r>
              <a:rPr lang="hr-HR" dirty="0">
                <a:latin typeface="Century Gothic" panose="020B0502020202020204" pitchFamily="34" charset="0"/>
              </a:rPr>
              <a:t>Odabranom dizajneru izradite modnu brošuru u alatu </a:t>
            </a:r>
            <a:r>
              <a:rPr lang="hr-HR" b="1" dirty="0" err="1">
                <a:latin typeface="Century Gothic" panose="020B0502020202020204" pitchFamily="34" charset="0"/>
              </a:rPr>
              <a:t>Book</a:t>
            </a:r>
            <a:r>
              <a:rPr lang="hr-HR" b="1" dirty="0">
                <a:latin typeface="Century Gothic" panose="020B0502020202020204" pitchFamily="34" charset="0"/>
              </a:rPr>
              <a:t> </a:t>
            </a:r>
            <a:r>
              <a:rPr lang="hr-HR" b="1" dirty="0" err="1">
                <a:latin typeface="Century Gothic" panose="020B0502020202020204" pitchFamily="34" charset="0"/>
              </a:rPr>
              <a:t>Creator</a:t>
            </a:r>
            <a:r>
              <a:rPr lang="hr-HR" b="1" dirty="0">
                <a:latin typeface="Century Gothic" panose="020B0502020202020204" pitchFamily="34" charset="0"/>
              </a:rPr>
              <a:t> </a:t>
            </a:r>
            <a:r>
              <a:rPr lang="hr-HR" dirty="0">
                <a:latin typeface="Century Gothic" panose="020B0502020202020204" pitchFamily="34" charset="0"/>
              </a:rPr>
              <a:t>i predstavite je iz zajedničke knjižnice.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7BC60A1-6897-4B11-AEE1-83C8A58BB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95864" y="2880146"/>
            <a:ext cx="2335109" cy="109770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47C3AD3-7F85-468E-8A07-0166E9AD7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8743" y="3115887"/>
            <a:ext cx="4867607" cy="356585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34AC1DF-9721-4B49-9245-365C895DF0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4250" y="1079045"/>
            <a:ext cx="2306739" cy="181861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8433F51-776E-4DC2-8F14-B509C44704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8743" y="1073763"/>
            <a:ext cx="2500998" cy="18239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9874557-BA35-41CB-9F8E-55BD6F6739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981" y="4165309"/>
            <a:ext cx="5764876" cy="25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68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7ACD70-CE6F-44C0-B5F7-8933A9CD9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B0F0"/>
                </a:solidFill>
              </a:rPr>
              <a:t>Poboljšaj</a:t>
            </a:r>
            <a:r>
              <a:rPr lang="hr-HR" dirty="0"/>
              <a:t> </a:t>
            </a:r>
            <a:r>
              <a:rPr lang="hr-HR" dirty="0">
                <a:solidFill>
                  <a:srgbClr val="00B0F0"/>
                </a:solidFill>
              </a:rPr>
              <a:t>me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67FA2732-3517-4835-B80D-14ACA2667BAF}"/>
              </a:ext>
            </a:extLst>
          </p:cNvPr>
          <p:cNvSpPr txBox="1"/>
          <p:nvPr/>
        </p:nvSpPr>
        <p:spPr>
          <a:xfrm flipH="1">
            <a:off x="949035" y="2258393"/>
            <a:ext cx="10666153" cy="211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dirty="0"/>
              <a:t>Nakon predstavljana svoje digitalne brošure učenici popunjavaju tablicu </a:t>
            </a:r>
            <a:r>
              <a:rPr lang="hr-HR" dirty="0">
                <a:solidFill>
                  <a:srgbClr val="00B0F0"/>
                </a:solidFill>
              </a:rPr>
              <a:t>Vršnjačko vrednovanje</a:t>
            </a:r>
            <a:r>
              <a:rPr lang="hr-HR" dirty="0"/>
              <a:t> prema zadanim kriterijima (svaki učenik će vrednovati i biti vrednovan), a nastavnik popunjava analitičku rubriku za vrednovanje modne brošure” </a:t>
            </a:r>
            <a:r>
              <a:rPr lang="hr-HR" b="1" dirty="0">
                <a:solidFill>
                  <a:srgbClr val="00B0F0"/>
                </a:solidFill>
              </a:rPr>
              <a:t>Promoviraj me</a:t>
            </a:r>
            <a:r>
              <a:rPr lang="hr-HR" b="1" dirty="0"/>
              <a:t>, </a:t>
            </a:r>
            <a:r>
              <a:rPr lang="hr-HR" dirty="0">
                <a:solidFill>
                  <a:srgbClr val="FF3399"/>
                </a:solidFill>
              </a:rPr>
              <a:t>promoviraj se</a:t>
            </a:r>
            <a:r>
              <a:rPr lang="hr-HR" dirty="0"/>
              <a:t>”</a:t>
            </a:r>
            <a:r>
              <a:rPr lang="hr-HR" b="1" dirty="0"/>
              <a:t>, </a:t>
            </a:r>
            <a:r>
              <a:rPr lang="hr-HR" dirty="0"/>
              <a:t>ali vrednuje sljedeći sat, kada učenici završe timski zadatak „</a:t>
            </a:r>
            <a:r>
              <a:rPr lang="hr-HR" dirty="0">
                <a:solidFill>
                  <a:srgbClr val="FF3399"/>
                </a:solidFill>
              </a:rPr>
              <a:t>Promoviraj se</a:t>
            </a:r>
            <a:r>
              <a:rPr lang="hr-HR" dirty="0"/>
              <a:t>“.</a:t>
            </a:r>
          </a:p>
          <a:p>
            <a:pPr>
              <a:lnSpc>
                <a:spcPct val="150000"/>
              </a:lnSpc>
            </a:pPr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5E370602-0561-4993-9847-7BD80DBB091B}"/>
              </a:ext>
            </a:extLst>
          </p:cNvPr>
          <p:cNvSpPr txBox="1"/>
          <p:nvPr/>
        </p:nvSpPr>
        <p:spPr>
          <a:xfrm>
            <a:off x="2715072" y="1014071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 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B4EB392-A635-4A75-9C09-221565498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2873" y="6121311"/>
            <a:ext cx="42137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</a:t>
            </a:r>
            <a:r>
              <a:rPr kumimoji="0" lang="hr-HR" altLang="sr-Latn-RS" sz="120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kumimoji="0" lang="hr-HR" altLang="sr-Latn-RS" sz="120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njački vrednovanje</a:t>
            </a:r>
            <a:r>
              <a:rPr kumimoji="0" lang="hr-HR" altLang="sr-Latn-RS" sz="1200" i="0" u="none" strike="noStrike" cap="none" normalizeH="0" baseline="0" dirty="0">
                <a:ln>
                  <a:noFill/>
                </a:ln>
                <a:solidFill>
                  <a:srgbClr val="FF339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hr-HR" altLang="sr-Latn-RS" sz="800" i="0" u="none" strike="noStrike" cap="none" normalizeH="0" baseline="0" dirty="0">
              <a:ln>
                <a:noFill/>
              </a:ln>
              <a:solidFill>
                <a:srgbClr val="FF3399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Učenici boduju svaku rubriku bodovima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altLang="sr-Latn-RS" sz="12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DA=2 boda, DJELOMIČNO=1 bod i NE=0 bodova</a:t>
            </a: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ica 5">
            <a:extLst>
              <a:ext uri="{FF2B5EF4-FFF2-40B4-BE49-F238E27FC236}">
                <a16:creationId xmlns:a16="http://schemas.microsoft.com/office/drawing/2014/main" id="{08714D79-0544-401B-A37A-4EDAB98D7D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701000"/>
              </p:ext>
            </p:extLst>
          </p:nvPr>
        </p:nvGraphicFramePr>
        <p:xfrm>
          <a:off x="1678663" y="4793942"/>
          <a:ext cx="5706555" cy="1880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9172">
                  <a:extLst>
                    <a:ext uri="{9D8B030D-6E8A-4147-A177-3AD203B41FA5}">
                      <a16:colId xmlns:a16="http://schemas.microsoft.com/office/drawing/2014/main" val="3625031842"/>
                    </a:ext>
                  </a:extLst>
                </a:gridCol>
                <a:gridCol w="777253">
                  <a:extLst>
                    <a:ext uri="{9D8B030D-6E8A-4147-A177-3AD203B41FA5}">
                      <a16:colId xmlns:a16="http://schemas.microsoft.com/office/drawing/2014/main" val="3323385437"/>
                    </a:ext>
                  </a:extLst>
                </a:gridCol>
                <a:gridCol w="1006752">
                  <a:extLst>
                    <a:ext uri="{9D8B030D-6E8A-4147-A177-3AD203B41FA5}">
                      <a16:colId xmlns:a16="http://schemas.microsoft.com/office/drawing/2014/main" val="803958393"/>
                    </a:ext>
                  </a:extLst>
                </a:gridCol>
                <a:gridCol w="843378">
                  <a:extLst>
                    <a:ext uri="{9D8B030D-6E8A-4147-A177-3AD203B41FA5}">
                      <a16:colId xmlns:a16="http://schemas.microsoft.com/office/drawing/2014/main" val="4065350806"/>
                    </a:ext>
                  </a:extLst>
                </a:gridCol>
              </a:tblGrid>
              <a:tr h="449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UČENIK: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DA </a:t>
                      </a:r>
                      <a:endParaRPr lang="hr-HR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 boda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DJELOMIČNO</a:t>
                      </a:r>
                      <a:endParaRPr lang="hr-HR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 bod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NE</a:t>
                      </a:r>
                      <a:endParaRPr lang="hr-HR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0 bodova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4942045"/>
                  </a:ext>
                </a:extLst>
              </a:tr>
              <a:tr h="3437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Modna brošura sadrži sve informacije o prezentiranom dizajneru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7217638"/>
                  </a:ext>
                </a:extLst>
              </a:tr>
              <a:tr h="3437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Zastupljeni su svi elementi modne brošure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2744536"/>
                  </a:ext>
                </a:extLst>
              </a:tr>
              <a:tr h="3437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Uspješnost vizualnog rješenja digitalne brošure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7730657"/>
                  </a:ext>
                </a:extLst>
              </a:tr>
              <a:tr h="202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Prezentiranje digitalne brošure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3878488"/>
                  </a:ext>
                </a:extLst>
              </a:tr>
              <a:tr h="1827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Bodovi: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3257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940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2AFEB0-555F-406D-B11A-6D60D86F7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476500"/>
            <a:ext cx="9905998" cy="1905000"/>
          </a:xfrm>
        </p:spPr>
        <p:txBody>
          <a:bodyPr/>
          <a:lstStyle/>
          <a:p>
            <a:pPr algn="ctr"/>
            <a:r>
              <a:rPr lang="hr-HR" dirty="0">
                <a:solidFill>
                  <a:srgbClr val="FF3399"/>
                </a:solidFill>
              </a:rPr>
              <a:t>U najavi…</a:t>
            </a:r>
          </a:p>
        </p:txBody>
      </p:sp>
    </p:spTree>
    <p:extLst>
      <p:ext uri="{BB962C8B-B14F-4D97-AF65-F5344CB8AC3E}">
        <p14:creationId xmlns:p14="http://schemas.microsoft.com/office/powerpoint/2010/main" val="371745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3B0E3A-8642-402A-897A-B4C3A8CFF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003" y="990698"/>
            <a:ext cx="9905998" cy="1905000"/>
          </a:xfrm>
        </p:spPr>
        <p:txBody>
          <a:bodyPr/>
          <a:lstStyle/>
          <a:p>
            <a:r>
              <a:rPr lang="hr-HR" b="1" dirty="0">
                <a:solidFill>
                  <a:srgbClr val="FF3399"/>
                </a:solidFill>
              </a:rPr>
              <a:t>Promoviraj 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0B09B5-815C-427D-A182-A4640DFE3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450" y="2815569"/>
            <a:ext cx="10768615" cy="280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hr-HR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b="0" i="1" u="none" strike="noStrike" cap="none" normalizeH="0" baseline="0" dirty="0">
                <a:ln>
                  <a:noFill/>
                </a:ln>
                <a:solidFill>
                  <a:srgbClr val="FF339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Učenici zajednički uređuju jednu digitalnu brošuru. </a:t>
            </a:r>
            <a:endParaRPr kumimoji="0" lang="hr-HR" altLang="sr-Latn-RS" b="0" i="0" u="none" strike="noStrike" cap="none" normalizeH="0" baseline="0" dirty="0">
              <a:ln>
                <a:noFill/>
              </a:ln>
              <a:solidFill>
                <a:srgbClr val="FF3399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b="0" i="1" u="none" strike="noStrike" cap="none" normalizeH="0" baseline="0" dirty="0">
                <a:ln>
                  <a:noFill/>
                </a:ln>
                <a:solidFill>
                  <a:srgbClr val="FF339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Tema: „PROMOVIRAJ SE“.</a:t>
            </a:r>
            <a:endParaRPr kumimoji="0" lang="hr-HR" altLang="sr-Latn-RS" b="0" i="0" u="none" strike="noStrike" cap="none" normalizeH="0" baseline="0" dirty="0">
              <a:ln>
                <a:noFill/>
              </a:ln>
              <a:solidFill>
                <a:srgbClr val="FF3399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b="0" i="0" u="none" strike="noStrike" cap="none" normalizeH="0" baseline="0" dirty="0">
                <a:ln>
                  <a:noFill/>
                </a:ln>
                <a:solidFill>
                  <a:srgbClr val="FF339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Upute za izradu: logotip ŠPUD Zadar, razred i smjer, adresa, e-mail, link na web stranicu škole…svoj rad u </a:t>
            </a:r>
            <a:r>
              <a:rPr kumimoji="0" lang="hr-HR" altLang="sr-Latn-RS" b="0" i="0" u="none" strike="noStrike" cap="none" normalizeH="0" baseline="0" dirty="0" err="1">
                <a:ln>
                  <a:noFill/>
                </a:ln>
                <a:solidFill>
                  <a:srgbClr val="FF339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jpg</a:t>
            </a:r>
            <a:r>
              <a:rPr kumimoji="0" lang="hr-HR" altLang="sr-Latn-RS" b="0" i="0" u="none" strike="noStrike" cap="none" normalizeH="0" baseline="0" dirty="0">
                <a:ln>
                  <a:noFill/>
                </a:ln>
                <a:solidFill>
                  <a:srgbClr val="FF339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ime i prezime. U dogovoru izabrati i uskladiti dizajn brošure, zanimljiv naslov, jasnoću informacija podtema koje čine glavnu temu i uključiti logotip Škole koju promovirate na kraju.</a:t>
            </a:r>
            <a:endParaRPr kumimoji="0" lang="hr-HR" altLang="sr-Latn-RS" b="0" i="0" u="none" strike="noStrike" cap="none" normalizeH="0" baseline="0" dirty="0">
              <a:ln>
                <a:noFill/>
              </a:ln>
              <a:solidFill>
                <a:srgbClr val="FF3399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63A3AA7-38D1-4338-8D75-CDCD5E52F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360" y="236737"/>
            <a:ext cx="3017865" cy="302559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F9C1430-F40C-4C7C-BC88-6C013CE04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003" y="236737"/>
            <a:ext cx="952500" cy="952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646774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DCFD12-9016-4666-AC31-9C5A90E79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FF3399"/>
                </a:solidFill>
              </a:rPr>
              <a:t>TO SAM JA</a:t>
            </a:r>
          </a:p>
        </p:txBody>
      </p:sp>
      <p:sp>
        <p:nvSpPr>
          <p:cNvPr id="3" name="Znak množenja 2">
            <a:extLst>
              <a:ext uri="{FF2B5EF4-FFF2-40B4-BE49-F238E27FC236}">
                <a16:creationId xmlns:a16="http://schemas.microsoft.com/office/drawing/2014/main" id="{721650DB-1D40-4A22-842C-CC6E7034EA72}"/>
              </a:ext>
            </a:extLst>
          </p:cNvPr>
          <p:cNvSpPr/>
          <p:nvPr/>
        </p:nvSpPr>
        <p:spPr>
          <a:xfrm>
            <a:off x="10572516" y="417235"/>
            <a:ext cx="1127760" cy="105156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D9FF5569-C5A7-480C-8699-3C89160C01A3}"/>
              </a:ext>
            </a:extLst>
          </p:cNvPr>
          <p:cNvSpPr/>
          <p:nvPr/>
        </p:nvSpPr>
        <p:spPr>
          <a:xfrm>
            <a:off x="972738" y="2354266"/>
            <a:ext cx="10558863" cy="2532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dirty="0">
                <a:solidFill>
                  <a:srgbClr val="FF3399"/>
                </a:solidFill>
              </a:rPr>
              <a:t>Učenici pojedinačno prezentiraju zajedničku brošuru </a:t>
            </a:r>
            <a:r>
              <a:rPr lang="hr-HR" u="sng" dirty="0">
                <a:solidFill>
                  <a:srgbClr val="FF3399"/>
                </a:solidFill>
              </a:rPr>
              <a:t>s osvrtom na svoj rad</a:t>
            </a:r>
            <a:r>
              <a:rPr lang="hr-HR" dirty="0">
                <a:solidFill>
                  <a:srgbClr val="FF3399"/>
                </a:solidFill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hr-HR" i="1" dirty="0">
                <a:solidFill>
                  <a:srgbClr val="FF3399"/>
                </a:solidFill>
              </a:rPr>
              <a:t>Nakon prezentiranja digitalne brošure slijedi vrednovanje.</a:t>
            </a:r>
            <a:endParaRPr lang="hr-HR" dirty="0">
              <a:solidFill>
                <a:srgbClr val="FF3399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hr-HR" dirty="0">
                <a:solidFill>
                  <a:srgbClr val="FF3399"/>
                </a:solidFill>
              </a:rPr>
              <a:t>Nastavnik popunjava analitičku rubriku za vrednovanje modne brošure: </a:t>
            </a:r>
            <a:r>
              <a:rPr lang="hr-HR" b="1" dirty="0">
                <a:solidFill>
                  <a:srgbClr val="FF3399"/>
                </a:solidFill>
              </a:rPr>
              <a:t>Prezentiraj me, prezentiraj se</a:t>
            </a:r>
            <a:r>
              <a:rPr lang="hr-HR" dirty="0">
                <a:solidFill>
                  <a:srgbClr val="FF3399"/>
                </a:solidFill>
              </a:rPr>
              <a:t>, a učenici popunjavaju upitnik – OSVRT NA DANAŠNJE AKTIVNOSTI NA SATU.</a:t>
            </a:r>
          </a:p>
          <a:p>
            <a:pPr algn="just">
              <a:lnSpc>
                <a:spcPct val="150000"/>
              </a:lnSpc>
            </a:pPr>
            <a:endParaRPr lang="hr-HR" dirty="0">
              <a:solidFill>
                <a:srgbClr val="FF3399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hr-HR" dirty="0">
                <a:solidFill>
                  <a:srgbClr val="FF3399"/>
                </a:solidFill>
              </a:rPr>
              <a:t>Zajednički komentiramo uspješnost današnjih aktivnosti.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B9A7A876-0D49-46BF-9909-1E8DD2D608EE}"/>
              </a:ext>
            </a:extLst>
          </p:cNvPr>
          <p:cNvSpPr/>
          <p:nvPr/>
        </p:nvSpPr>
        <p:spPr>
          <a:xfrm>
            <a:off x="4083729" y="5928487"/>
            <a:ext cx="5504155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altLang="sr-Latn-R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Upitnik </a:t>
            </a:r>
            <a:r>
              <a:rPr lang="hr-HR" alt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hr-HR" altLang="sr-Latn-R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altLang="sr-Latn-RS" dirty="0" err="1">
                <a:solidFill>
                  <a:srgbClr val="FF33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Samovrednovanje</a:t>
            </a:r>
            <a:r>
              <a:rPr lang="hr-HR" altLang="sr-Latn-R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Microsoft </a:t>
            </a:r>
            <a:r>
              <a:rPr lang="hr-HR" altLang="sr-Latn-RS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Forms</a:t>
            </a:r>
            <a:endParaRPr lang="hr-HR" altLang="sr-Latn-R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altLang="sr-Latn-RS" sz="105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9658D9C-33A8-4B52-BE88-530731AB2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2895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>
              <a:solidFill>
                <a:srgbClr val="FF3399"/>
              </a:solidFill>
            </a:endParaRPr>
          </a:p>
        </p:txBody>
      </p:sp>
      <p:pic>
        <p:nvPicPr>
          <p:cNvPr id="1025" name="Slika 14" descr="QR kôd za OSVRT NA DANAŠNJE AKTIVNOSTI">
            <a:extLst>
              <a:ext uri="{FF2B5EF4-FFF2-40B4-BE49-F238E27FC236}">
                <a16:creationId xmlns:a16="http://schemas.microsoft.com/office/drawing/2014/main" id="{68355CAE-2311-441D-A0AC-710259732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048" y="4560164"/>
            <a:ext cx="1895567" cy="189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39AA237A-C6C1-4C2A-AA08-7F99B23FD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541" y="6248400"/>
            <a:ext cx="35555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https://forms.office.com/r/Yn2uPxK1PG</a:t>
            </a:r>
            <a:endParaRPr kumimoji="0" lang="hr-HR" altLang="sr-Latn-R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938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A0E187A8-5647-4F0F-8464-B98A2137D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936073"/>
              </p:ext>
            </p:extLst>
          </p:nvPr>
        </p:nvGraphicFramePr>
        <p:xfrm>
          <a:off x="6839310" y="175606"/>
          <a:ext cx="5075997" cy="62920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5289">
                  <a:extLst>
                    <a:ext uri="{9D8B030D-6E8A-4147-A177-3AD203B41FA5}">
                      <a16:colId xmlns:a16="http://schemas.microsoft.com/office/drawing/2014/main" val="1505652609"/>
                    </a:ext>
                  </a:extLst>
                </a:gridCol>
                <a:gridCol w="615118">
                  <a:extLst>
                    <a:ext uri="{9D8B030D-6E8A-4147-A177-3AD203B41FA5}">
                      <a16:colId xmlns:a16="http://schemas.microsoft.com/office/drawing/2014/main" val="4230515577"/>
                    </a:ext>
                  </a:extLst>
                </a:gridCol>
                <a:gridCol w="615118">
                  <a:extLst>
                    <a:ext uri="{9D8B030D-6E8A-4147-A177-3AD203B41FA5}">
                      <a16:colId xmlns:a16="http://schemas.microsoft.com/office/drawing/2014/main" val="554917365"/>
                    </a:ext>
                  </a:extLst>
                </a:gridCol>
                <a:gridCol w="615118">
                  <a:extLst>
                    <a:ext uri="{9D8B030D-6E8A-4147-A177-3AD203B41FA5}">
                      <a16:colId xmlns:a16="http://schemas.microsoft.com/office/drawing/2014/main" val="866619717"/>
                    </a:ext>
                  </a:extLst>
                </a:gridCol>
                <a:gridCol w="615118">
                  <a:extLst>
                    <a:ext uri="{9D8B030D-6E8A-4147-A177-3AD203B41FA5}">
                      <a16:colId xmlns:a16="http://schemas.microsoft.com/office/drawing/2014/main" val="2761890922"/>
                    </a:ext>
                  </a:extLst>
                </a:gridCol>
                <a:gridCol w="615118">
                  <a:extLst>
                    <a:ext uri="{9D8B030D-6E8A-4147-A177-3AD203B41FA5}">
                      <a16:colId xmlns:a16="http://schemas.microsoft.com/office/drawing/2014/main" val="1152461622"/>
                    </a:ext>
                  </a:extLst>
                </a:gridCol>
                <a:gridCol w="615118">
                  <a:extLst>
                    <a:ext uri="{9D8B030D-6E8A-4147-A177-3AD203B41FA5}">
                      <a16:colId xmlns:a16="http://schemas.microsoft.com/office/drawing/2014/main" val="3832039400"/>
                    </a:ext>
                  </a:extLst>
                </a:gridCol>
              </a:tblGrid>
              <a:tr h="14831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dirty="0">
                          <a:effectLst/>
                        </a:rPr>
                        <a:t>SASTAVNICE</a:t>
                      </a:r>
                      <a:endParaRPr lang="hr-H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46" marR="41646" marT="20823" marB="20823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600">
                          <a:effectLst/>
                        </a:rPr>
                        <a:t>RAZINE OSTVARENOSTI KRITERIJA</a:t>
                      </a:r>
                      <a:endParaRPr lang="hr-H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46" marR="41646" marT="20823" marB="20823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943669"/>
                  </a:ext>
                </a:extLst>
              </a:tr>
              <a:tr h="279262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dirty="0">
                          <a:effectLst/>
                        </a:rPr>
                        <a:t>NIJE OSTVARENO</a:t>
                      </a:r>
                      <a:endParaRPr lang="hr-H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46" marR="41646" marT="20823" marB="20823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dirty="0">
                          <a:effectLst/>
                        </a:rPr>
                        <a:t>POTREBNO DORADITI</a:t>
                      </a:r>
                      <a:endParaRPr lang="hr-H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46" marR="41646" marT="20823" marB="20823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IZVRSNO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46" marR="41646" marT="20823" marB="20823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852041"/>
                  </a:ext>
                </a:extLst>
              </a:tr>
              <a:tr h="53470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dirty="0">
                          <a:effectLst/>
                        </a:rPr>
                        <a:t>Glavni elementi modne brošure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dirty="0">
                          <a:effectLst/>
                        </a:rPr>
                        <a:t>(dizajn, vanjski naslovi, titlovi, tekst, slike, zatvaranje logotipa)</a:t>
                      </a:r>
                      <a:endParaRPr lang="hr-H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46" marR="41646" marT="20823" marB="20823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Modna brošura ne sadrži zadane elemente ili ima samo 1-2.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46" marR="41646" marT="20823" marB="20823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dirty="0">
                          <a:effectLst/>
                        </a:rPr>
                        <a:t>U modnoj brošuri nedostaju 1-2 elementa.</a:t>
                      </a:r>
                      <a:endParaRPr lang="hr-H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46" marR="41646" marT="20823" marB="20823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Modna brošura sadrži sve elemente.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46" marR="41646" marT="20823" marB="20823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535586"/>
                  </a:ext>
                </a:extLst>
              </a:tr>
              <a:tr h="18219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Promoviraj me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Promoviraj se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dirty="0">
                          <a:effectLst/>
                        </a:rPr>
                        <a:t>Promoviraj me</a:t>
                      </a:r>
                      <a:endParaRPr lang="hr-H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Promoviraj se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Promoviraj me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Promoviraj se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extLst>
                  <a:ext uri="{0D108BD9-81ED-4DB2-BD59-A6C34878D82A}">
                    <a16:rowId xmlns:a16="http://schemas.microsoft.com/office/drawing/2014/main" val="1201317067"/>
                  </a:ext>
                </a:extLst>
              </a:tr>
              <a:tr h="8871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extLst>
                  <a:ext uri="{0D108BD9-81ED-4DB2-BD59-A6C34878D82A}">
                    <a16:rowId xmlns:a16="http://schemas.microsoft.com/office/drawing/2014/main" val="1551688784"/>
                  </a:ext>
                </a:extLst>
              </a:tr>
              <a:tr h="53470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Primjena digitalnog alata Book Creator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46" marR="41646" marT="20823" marB="20823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Nesnalaženje u primijeni alata.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46" marR="41646" marT="20823" marB="20823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dirty="0">
                          <a:effectLst/>
                        </a:rPr>
                        <a:t>Potrebna povremena pomoć nastavnika/kolega.</a:t>
                      </a:r>
                      <a:endParaRPr lang="hr-H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46" marR="41646" marT="20823" marB="20823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Samostalno primjenjuje alat.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46" marR="41646" marT="20823" marB="20823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633959"/>
                  </a:ext>
                </a:extLst>
              </a:tr>
              <a:tr h="18219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Promoviraj me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Promoviraj se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dirty="0">
                          <a:effectLst/>
                        </a:rPr>
                        <a:t>Promoviraj me</a:t>
                      </a:r>
                      <a:endParaRPr lang="hr-H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Promoviraj se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Promoviraj me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Promoviraj se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extLst>
                  <a:ext uri="{0D108BD9-81ED-4DB2-BD59-A6C34878D82A}">
                    <a16:rowId xmlns:a16="http://schemas.microsoft.com/office/drawing/2014/main" val="4059399943"/>
                  </a:ext>
                </a:extLst>
              </a:tr>
              <a:tr h="8871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extLst>
                  <a:ext uri="{0D108BD9-81ED-4DB2-BD59-A6C34878D82A}">
                    <a16:rowId xmlns:a16="http://schemas.microsoft.com/office/drawing/2014/main" val="652065757"/>
                  </a:ext>
                </a:extLst>
              </a:tr>
              <a:tr h="1300911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Dosljednost teme i jasnoća poruke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46" marR="41646" marT="20823" marB="20823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Tema modne brošure vizualno i pisano nije dovršena niti jasno izražena, broj prikupljenih relevantnih podataka je minimalan. Nejasna poruka teme.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46" marR="41646" marT="20823" marB="20823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dirty="0">
                          <a:effectLst/>
                        </a:rPr>
                        <a:t>Tema modne brošure je vizualno i pisano izražena uz djelomično prikupljene relevantne podatke. Cilj i svrha teme jasno su izloženi.</a:t>
                      </a:r>
                      <a:endParaRPr lang="hr-H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46" marR="41646" marT="20823" marB="20823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dirty="0">
                          <a:effectLst/>
                        </a:rPr>
                        <a:t>Tema modne brošure je u potpunosti vizualno i pisano izražena na temelju relevantnih podataka. Cilj i svrha teme jasno su i precizno izloženi.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dirty="0">
                          <a:effectLst/>
                        </a:rPr>
                        <a:t> </a:t>
                      </a:r>
                      <a:endParaRPr lang="hr-H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46" marR="41646" marT="20823" marB="20823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546053"/>
                  </a:ext>
                </a:extLst>
              </a:tr>
              <a:tr h="18219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Promoviraj me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Promoviraj se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Promoviraj me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Promoviraj se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dirty="0">
                          <a:effectLst/>
                        </a:rPr>
                        <a:t>Promoviraj me</a:t>
                      </a:r>
                      <a:endParaRPr lang="hr-H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Promoviraj se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extLst>
                  <a:ext uri="{0D108BD9-81ED-4DB2-BD59-A6C34878D82A}">
                    <a16:rowId xmlns:a16="http://schemas.microsoft.com/office/drawing/2014/main" val="2500959029"/>
                  </a:ext>
                </a:extLst>
              </a:tr>
              <a:tr h="8871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dirty="0">
                          <a:effectLst/>
                        </a:rPr>
                        <a:t> </a:t>
                      </a:r>
                      <a:endParaRPr lang="hr-H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extLst>
                  <a:ext uri="{0D108BD9-81ED-4DB2-BD59-A6C34878D82A}">
                    <a16:rowId xmlns:a16="http://schemas.microsoft.com/office/drawing/2014/main" val="2390078310"/>
                  </a:ext>
                </a:extLst>
              </a:tr>
              <a:tr h="960378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Odabir i korištenje podataka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46" marR="41646" marT="20823" marB="20823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Informacije korištene u realizaciji digitalne brošure preuzete su uz samo rijetko navedene izvore.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46" marR="41646" marT="20823" marB="20823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Informacije korištene u realizaciji digitalne brošure preuzete su uz djelomično navedene izvore.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46" marR="41646" marT="20823" marB="20823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dirty="0">
                          <a:effectLst/>
                        </a:rPr>
                        <a:t>Informacije korištene u realizaciji modne brošure preuzete su etički uz navedene izvore.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dirty="0">
                          <a:effectLst/>
                        </a:rPr>
                        <a:t> </a:t>
                      </a:r>
                      <a:endParaRPr lang="hr-H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46" marR="41646" marT="20823" marB="20823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446176"/>
                  </a:ext>
                </a:extLst>
              </a:tr>
              <a:tr h="18219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Promoviraj me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Promoviraj se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Promoviraj me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Promoviraj se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dirty="0">
                          <a:effectLst/>
                        </a:rPr>
                        <a:t>Promoviraj me</a:t>
                      </a:r>
                      <a:endParaRPr lang="hr-H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Promoviraj se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extLst>
                  <a:ext uri="{0D108BD9-81ED-4DB2-BD59-A6C34878D82A}">
                    <a16:rowId xmlns:a16="http://schemas.microsoft.com/office/drawing/2014/main" val="4282458167"/>
                  </a:ext>
                </a:extLst>
              </a:tr>
              <a:tr h="8871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dirty="0">
                          <a:effectLst/>
                        </a:rPr>
                        <a:t> </a:t>
                      </a:r>
                      <a:endParaRPr lang="hr-H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extLst>
                  <a:ext uri="{0D108BD9-81ED-4DB2-BD59-A6C34878D82A}">
                    <a16:rowId xmlns:a16="http://schemas.microsoft.com/office/drawing/2014/main" val="3987430986"/>
                  </a:ext>
                </a:extLst>
              </a:tr>
              <a:tr h="87523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Rasprava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46" marR="41646" marT="20823" marB="20823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U raspravi je komentiran minimalni dio podataka i grafičkih prikaza prikupljenih istraživanjem.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46" marR="41646" marT="20823" marB="20823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U raspravi je komentiran samo dio podataka i grafičkih prikaza prikupljenih istraživanjem.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46" marR="41646" marT="20823" marB="20823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dirty="0">
                          <a:effectLst/>
                        </a:rPr>
                        <a:t>U raspravi su komentirani svi prikazani podaci.</a:t>
                      </a:r>
                      <a:endParaRPr lang="hr-H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46" marR="41646" marT="20823" marB="20823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624094"/>
                  </a:ext>
                </a:extLst>
              </a:tr>
              <a:tr h="18219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Promoviraj me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Promoviraj se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Promoviraj me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Promoviraj se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dirty="0">
                          <a:effectLst/>
                        </a:rPr>
                        <a:t>Promoviraj me</a:t>
                      </a:r>
                      <a:endParaRPr lang="hr-H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dirty="0">
                          <a:effectLst/>
                        </a:rPr>
                        <a:t>Promoviraj se</a:t>
                      </a:r>
                      <a:endParaRPr lang="hr-H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extLst>
                  <a:ext uri="{0D108BD9-81ED-4DB2-BD59-A6C34878D82A}">
                    <a16:rowId xmlns:a16="http://schemas.microsoft.com/office/drawing/2014/main" val="2181029231"/>
                  </a:ext>
                </a:extLst>
              </a:tr>
              <a:tr h="112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400">
                          <a:effectLst/>
                        </a:rPr>
                        <a:t> </a:t>
                      </a:r>
                      <a:endParaRPr lang="hr-HR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400">
                          <a:effectLst/>
                        </a:rPr>
                        <a:t> </a:t>
                      </a:r>
                      <a:endParaRPr lang="hr-HR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400">
                          <a:effectLst/>
                        </a:rPr>
                        <a:t> </a:t>
                      </a:r>
                      <a:endParaRPr lang="hr-HR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400">
                          <a:effectLst/>
                        </a:rPr>
                        <a:t> </a:t>
                      </a:r>
                      <a:endParaRPr lang="hr-HR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400">
                          <a:effectLst/>
                        </a:rPr>
                        <a:t> </a:t>
                      </a:r>
                      <a:endParaRPr lang="hr-HR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400" dirty="0">
                          <a:effectLst/>
                        </a:rPr>
                        <a:t> </a:t>
                      </a:r>
                      <a:endParaRPr lang="hr-HR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400" dirty="0">
                          <a:effectLst/>
                        </a:rPr>
                        <a:t> </a:t>
                      </a:r>
                      <a:endParaRPr lang="hr-HR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/>
                </a:tc>
                <a:extLst>
                  <a:ext uri="{0D108BD9-81ED-4DB2-BD59-A6C34878D82A}">
                    <a16:rowId xmlns:a16="http://schemas.microsoft.com/office/drawing/2014/main" val="290200586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75334CE1-9F3D-4D46-82ED-355B882D4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78" y="1826373"/>
            <a:ext cx="5665267" cy="133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b="0" i="0" u="none" strike="noStrike" cap="none" normalizeH="0" baseline="0" dirty="0">
                <a:ln>
                  <a:noFill/>
                </a:ln>
                <a:solidFill>
                  <a:srgbClr val="FF339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hr-HR" altLang="sr-Latn-RS" b="0" i="0" u="none" strike="noStrike" cap="none" normalizeH="0" baseline="0" dirty="0" bmk="">
                <a:ln>
                  <a:noFill/>
                </a:ln>
                <a:solidFill>
                  <a:srgbClr val="FF339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ubrika za vrednovanje modne brošure – „</a:t>
            </a:r>
            <a:r>
              <a:rPr kumimoji="0" lang="hr-HR" altLang="sr-Latn-RS" sz="2000" b="1" i="1" u="none" strike="noStrike" cap="none" normalizeH="0" baseline="0" dirty="0" bmk="_Hlk90594128">
                <a:ln>
                  <a:noFill/>
                </a:ln>
                <a:solidFill>
                  <a:srgbClr val="00B0F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PROMOVIRAJ ME, </a:t>
            </a:r>
            <a:r>
              <a:rPr kumimoji="0" lang="hr-HR" altLang="sr-Latn-RS" sz="2000" b="1" i="1" u="none" strike="noStrike" cap="none" normalizeH="0" baseline="0" dirty="0" bmk="_Hlk90594128">
                <a:ln>
                  <a:noFill/>
                </a:ln>
                <a:solidFill>
                  <a:srgbClr val="FF339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PROMOVIRAJ SE</a:t>
            </a:r>
            <a:r>
              <a:rPr kumimoji="0" lang="hr-HR" altLang="sr-Latn-RS" sz="2000" b="1" i="1" u="none" strike="noStrike" cap="none" normalizeH="0" baseline="0" dirty="0" bmk="_Hlk90594128">
                <a:ln>
                  <a:noFill/>
                </a:ln>
                <a:solidFill>
                  <a:srgbClr val="00B0F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kumimoji="0" lang="hr-HR" altLang="sr-Latn-RS" sz="2000" b="1" i="0" u="none" strike="noStrike" cap="none" normalizeH="0" baseline="0" dirty="0" bmk="_Hlk90594128">
              <a:ln>
                <a:noFill/>
              </a:ln>
              <a:solidFill>
                <a:srgbClr val="FF3399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b="0" i="1" u="none" strike="noStrike" cap="none" normalizeH="0" baseline="0" dirty="0" bmk="_Hlk90594128">
                <a:ln>
                  <a:noFill/>
                </a:ln>
                <a:solidFill>
                  <a:srgbClr val="FF339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Nastavnik vrednuje razine ostvarenosti kriterija.</a:t>
            </a:r>
            <a:r>
              <a:rPr kumimoji="0" lang="hr-HR" altLang="sr-Latn-RS" b="0" i="1" u="none" strike="noStrike" cap="none" normalizeH="0" baseline="0" dirty="0">
                <a:ln>
                  <a:noFill/>
                </a:ln>
                <a:solidFill>
                  <a:srgbClr val="FF339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hr-HR" altLang="sr-Latn-RS" b="0" i="0" u="none" strike="noStrike" cap="none" normalizeH="0" baseline="0" dirty="0">
              <a:ln>
                <a:noFill/>
              </a:ln>
              <a:solidFill>
                <a:srgbClr val="FF3399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188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C66244B3-D107-4B02-B245-4CD4DAD2A300}"/>
              </a:ext>
            </a:extLst>
          </p:cNvPr>
          <p:cNvSpPr txBox="1"/>
          <p:nvPr/>
        </p:nvSpPr>
        <p:spPr>
          <a:xfrm flipH="1">
            <a:off x="4184072" y="3136612"/>
            <a:ext cx="3823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FF3399"/>
                </a:solidFill>
              </a:rPr>
              <a:t>HVALA NA PAŽNJI</a:t>
            </a:r>
          </a:p>
        </p:txBody>
      </p:sp>
    </p:spTree>
    <p:extLst>
      <p:ext uri="{BB962C8B-B14F-4D97-AF65-F5344CB8AC3E}">
        <p14:creationId xmlns:p14="http://schemas.microsoft.com/office/powerpoint/2010/main" val="51863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6EC1C7-9777-43DF-836F-3726D3DE3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B0F0"/>
                </a:solidFill>
              </a:rPr>
              <a:t>ISHODI UČENJA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B48C1FD0-FCAC-438E-9613-6C1A93D27729}"/>
              </a:ext>
            </a:extLst>
          </p:cNvPr>
          <p:cNvSpPr txBox="1"/>
          <p:nvPr/>
        </p:nvSpPr>
        <p:spPr>
          <a:xfrm>
            <a:off x="1141413" y="2072379"/>
            <a:ext cx="1078778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Ishodi učenja: </a:t>
            </a:r>
          </a:p>
          <a:p>
            <a:endParaRPr lang="hr-HR" b="1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analizirati glavne elemente modne brošure. (A, D)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izraditi modnu brošuru u digitalnom alatu </a:t>
            </a:r>
            <a:r>
              <a:rPr lang="hr-HR" dirty="0" err="1"/>
              <a:t>Book</a:t>
            </a:r>
            <a:r>
              <a:rPr lang="hr-HR" dirty="0"/>
              <a:t> </a:t>
            </a:r>
            <a:r>
              <a:rPr lang="hr-HR" dirty="0" err="1"/>
              <a:t>Creator</a:t>
            </a:r>
            <a:r>
              <a:rPr lang="hr-HR" dirty="0"/>
              <a:t>.(C)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prezentirati modnu brošuru za odabranog modnog dizajnera. (C)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analizirati primjer modne brošure jednog od svojih kolega te dati kritički osvrt. (D)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izraditi brošuru kojom se promovira osobni rad u digitalnom alatu </a:t>
            </a:r>
            <a:r>
              <a:rPr lang="hr-HR" dirty="0" err="1"/>
              <a:t>Book</a:t>
            </a:r>
            <a:r>
              <a:rPr lang="hr-HR" dirty="0"/>
              <a:t> </a:t>
            </a:r>
            <a:r>
              <a:rPr lang="hr-HR" dirty="0" err="1"/>
              <a:t>Creator</a:t>
            </a:r>
            <a:r>
              <a:rPr lang="hr-HR" dirty="0"/>
              <a:t>. (E)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prezentirati brošuru kojom se promovira osobni rad. (F)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lvl="0"/>
            <a:endParaRPr lang="hr-HR" dirty="0"/>
          </a:p>
          <a:p>
            <a:pPr lvl="0"/>
            <a:endParaRPr lang="hr-HR" dirty="0"/>
          </a:p>
          <a:p>
            <a:pPr lvl="0"/>
            <a:r>
              <a:rPr lang="hr-HR" sz="1400" i="1" dirty="0"/>
              <a:t>U zagradama su navedena slova koja označavaju </a:t>
            </a:r>
            <a:r>
              <a:rPr lang="hr-HR" sz="1400" i="1" u="sng" dirty="0"/>
              <a:t>aktivnost</a:t>
            </a:r>
            <a:r>
              <a:rPr lang="hr-HR" sz="1400" i="1" dirty="0"/>
              <a:t> ovog scenarija poučavanja, a njihovom se realizacijom doprinosi ostvarenju pojedinog ishoda</a:t>
            </a:r>
            <a:r>
              <a:rPr lang="hr-HR" i="1" dirty="0"/>
              <a:t>.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27930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E7A535-684C-4473-B988-8DED2D307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B0F0"/>
                </a:solidFill>
              </a:rPr>
              <a:t>MEĐUPREDMETNE TEME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B3D3A6A6-7531-48C3-B3F7-611C0B2A79AF}"/>
              </a:ext>
            </a:extLst>
          </p:cNvPr>
          <p:cNvSpPr txBox="1"/>
          <p:nvPr/>
        </p:nvSpPr>
        <p:spPr>
          <a:xfrm>
            <a:off x="1141413" y="1873494"/>
            <a:ext cx="9905998" cy="471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dirty="0"/>
              <a:t>Osobni i socijalni razvoj</a:t>
            </a:r>
            <a:endParaRPr lang="hr-HR" dirty="0"/>
          </a:p>
          <a:p>
            <a:pPr lvl="0">
              <a:lnSpc>
                <a:spcPct val="150000"/>
              </a:lnSpc>
            </a:pPr>
            <a:r>
              <a:rPr lang="hr-HR" dirty="0" err="1"/>
              <a:t>osr</a:t>
            </a:r>
            <a:r>
              <a:rPr lang="hr-HR" dirty="0"/>
              <a:t> A.5.1. Razvija sliku o sebi. (A, B, C, D, E, F)</a:t>
            </a:r>
          </a:p>
          <a:p>
            <a:pPr lvl="0">
              <a:lnSpc>
                <a:spcPct val="150000"/>
              </a:lnSpc>
            </a:pPr>
            <a:r>
              <a:rPr lang="hr-HR" dirty="0" err="1"/>
              <a:t>osr</a:t>
            </a:r>
            <a:r>
              <a:rPr lang="hr-HR" dirty="0"/>
              <a:t> A.5.3. Razvija svoje potencijale. (A, C, D, E, F)</a:t>
            </a:r>
          </a:p>
          <a:p>
            <a:pPr lvl="0">
              <a:lnSpc>
                <a:spcPct val="150000"/>
              </a:lnSpc>
            </a:pPr>
            <a:r>
              <a:rPr lang="hr-HR" dirty="0" err="1"/>
              <a:t>osr</a:t>
            </a:r>
            <a:r>
              <a:rPr lang="hr-HR" dirty="0"/>
              <a:t> A.5.4. Upravlja svojim obrazovanjem i profesionalnim putem. (A, C, D, E, F )</a:t>
            </a:r>
          </a:p>
          <a:p>
            <a:pPr>
              <a:lnSpc>
                <a:spcPct val="150000"/>
              </a:lnSpc>
            </a:pPr>
            <a:r>
              <a:rPr lang="hr-HR" b="1" dirty="0"/>
              <a:t>Poduzetništvo</a:t>
            </a:r>
            <a:endParaRPr lang="hr-HR" dirty="0"/>
          </a:p>
          <a:p>
            <a:pPr lvl="0">
              <a:lnSpc>
                <a:spcPct val="150000"/>
              </a:lnSpc>
            </a:pPr>
            <a:r>
              <a:rPr lang="hr-HR" dirty="0"/>
              <a:t>pod A.4.1. Primjenjuje inovativna i kreativna rješenja.(C, E, F)</a:t>
            </a:r>
          </a:p>
          <a:p>
            <a:pPr lvl="0">
              <a:lnSpc>
                <a:spcPct val="150000"/>
              </a:lnSpc>
            </a:pPr>
            <a:r>
              <a:rPr lang="hr-HR" dirty="0"/>
              <a:t>pod A.5.3. Upoznaje i kritički sagledava mogućnosti razvoja karijere i profesionalnog usmjeravanja. (A, B,C,E, F)</a:t>
            </a:r>
          </a:p>
          <a:p>
            <a:pPr lvl="0">
              <a:lnSpc>
                <a:spcPct val="150000"/>
              </a:lnSpc>
            </a:pPr>
            <a:r>
              <a:rPr lang="hr-HR" dirty="0"/>
              <a:t>pod B.5.1. Razvija poduzetničke ideje od koncepta do realizacije. (A, B, C, E, F)</a:t>
            </a:r>
          </a:p>
          <a:p>
            <a:pPr lvl="0">
              <a:lnSpc>
                <a:spcPct val="150000"/>
              </a:lnSpc>
            </a:pPr>
            <a:r>
              <a:rPr lang="hr-HR" dirty="0"/>
              <a:t>pod B.5.2. Planira i upravlja aktivnostima. (C, B, E, F)</a:t>
            </a:r>
          </a:p>
          <a:p>
            <a:pPr>
              <a:lnSpc>
                <a:spcPct val="200000"/>
              </a:lnSpc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52232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CCBCD7B1-1D25-4A1B-B4D6-2966D4EB4A9D}"/>
              </a:ext>
            </a:extLst>
          </p:cNvPr>
          <p:cNvSpPr txBox="1"/>
          <p:nvPr/>
        </p:nvSpPr>
        <p:spPr>
          <a:xfrm>
            <a:off x="577049" y="896949"/>
            <a:ext cx="11327907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dirty="0"/>
              <a:t>Učiti kako učiti</a:t>
            </a:r>
            <a:endParaRPr lang="hr-HR" dirty="0"/>
          </a:p>
          <a:p>
            <a:pPr lvl="0">
              <a:lnSpc>
                <a:spcPct val="150000"/>
              </a:lnSpc>
            </a:pPr>
            <a:r>
              <a:rPr lang="hr-HR" dirty="0" err="1"/>
              <a:t>uku</a:t>
            </a:r>
            <a:r>
              <a:rPr lang="hr-HR" dirty="0"/>
              <a:t> A.4/5.1.1. Upravljanje informacijama – Učenik samostalno traži nove informacije iz različitih         </a:t>
            </a:r>
          </a:p>
          <a:p>
            <a:pPr lvl="0">
              <a:lnSpc>
                <a:spcPct val="150000"/>
              </a:lnSpc>
            </a:pPr>
            <a:r>
              <a:rPr lang="hr-HR" dirty="0"/>
              <a:t>                        izvora, transformira ih u novo znanje i uspješno primjenjuje pri rješavanju problema.  </a:t>
            </a:r>
          </a:p>
          <a:p>
            <a:pPr lvl="0">
              <a:lnSpc>
                <a:spcPct val="150000"/>
              </a:lnSpc>
            </a:pPr>
            <a:r>
              <a:rPr lang="hr-HR" dirty="0"/>
              <a:t>                        (B, C, E, F)</a:t>
            </a:r>
          </a:p>
          <a:p>
            <a:pPr lvl="0">
              <a:lnSpc>
                <a:spcPct val="150000"/>
              </a:lnSpc>
            </a:pPr>
            <a:r>
              <a:rPr lang="hr-HR" dirty="0" err="1"/>
              <a:t>uku</a:t>
            </a:r>
            <a:r>
              <a:rPr lang="hr-HR" dirty="0"/>
              <a:t> A.4/5.2.2. Primjena strategija učenja i rješavanja problema. (A, B, C, E, F)</a:t>
            </a:r>
          </a:p>
          <a:p>
            <a:pPr lvl="0">
              <a:lnSpc>
                <a:spcPct val="150000"/>
              </a:lnSpc>
            </a:pPr>
            <a:r>
              <a:rPr lang="hr-HR" dirty="0" err="1"/>
              <a:t>uku</a:t>
            </a:r>
            <a:r>
              <a:rPr lang="hr-HR" dirty="0"/>
              <a:t> A.4/5.3.3. Kritičko mišljenje – Učenik samostalno kritički promišlja i vrednuje ideje. (A, B, C, D, E, F)</a:t>
            </a:r>
          </a:p>
          <a:p>
            <a:pPr lvl="0">
              <a:lnSpc>
                <a:spcPct val="150000"/>
              </a:lnSpc>
            </a:pPr>
            <a:r>
              <a:rPr lang="hr-HR" dirty="0" err="1"/>
              <a:t>uku</a:t>
            </a:r>
            <a:r>
              <a:rPr lang="hr-HR" dirty="0"/>
              <a:t> B.4/5.4.4. </a:t>
            </a:r>
            <a:r>
              <a:rPr lang="hr-HR" dirty="0" err="1"/>
              <a:t>Samovrednovanje</a:t>
            </a:r>
            <a:r>
              <a:rPr lang="hr-HR" dirty="0"/>
              <a:t>/</a:t>
            </a:r>
            <a:r>
              <a:rPr lang="hr-HR" dirty="0" err="1"/>
              <a:t>samoprocjena</a:t>
            </a:r>
            <a:r>
              <a:rPr lang="hr-HR" dirty="0"/>
              <a:t> – Učenik </a:t>
            </a:r>
            <a:r>
              <a:rPr lang="hr-HR" dirty="0" err="1"/>
              <a:t>samovrednuje</a:t>
            </a:r>
            <a:r>
              <a:rPr lang="hr-HR" dirty="0"/>
              <a:t>. proces učenja i svoje   </a:t>
            </a:r>
          </a:p>
          <a:p>
            <a:pPr lvl="0">
              <a:lnSpc>
                <a:spcPct val="150000"/>
              </a:lnSpc>
            </a:pPr>
            <a:r>
              <a:rPr lang="hr-HR" dirty="0"/>
              <a:t>                        rezultate, procjenjuje ostvareni napredak te na temelju toga planira buduće učenje. </a:t>
            </a:r>
          </a:p>
          <a:p>
            <a:pPr lvl="0">
              <a:lnSpc>
                <a:spcPct val="150000"/>
              </a:lnSpc>
            </a:pPr>
            <a:r>
              <a:rPr lang="hr-HR" dirty="0"/>
              <a:t>                        (D, E, F)</a:t>
            </a:r>
          </a:p>
          <a:p>
            <a:pPr lvl="0">
              <a:lnSpc>
                <a:spcPct val="150000"/>
              </a:lnSpc>
            </a:pPr>
            <a:r>
              <a:rPr lang="hr-HR" dirty="0" err="1"/>
              <a:t>uku</a:t>
            </a:r>
            <a:r>
              <a:rPr lang="hr-HR" dirty="0"/>
              <a:t> C.4/5.3.3. Interes – Učenik iskazuje interes za različita područja, preuzima odgovornost za svoje </a:t>
            </a:r>
          </a:p>
          <a:p>
            <a:pPr lvl="0">
              <a:lnSpc>
                <a:spcPct val="150000"/>
              </a:lnSpc>
            </a:pPr>
            <a:r>
              <a:rPr lang="hr-HR" dirty="0"/>
              <a:t>                         učenje i ustraje u učenju. (A, B, C, E, F)</a:t>
            </a:r>
          </a:p>
          <a:p>
            <a:pPr lvl="0">
              <a:lnSpc>
                <a:spcPct val="150000"/>
              </a:lnSpc>
            </a:pPr>
            <a:r>
              <a:rPr lang="hr-HR" dirty="0" err="1"/>
              <a:t>uku</a:t>
            </a:r>
            <a:r>
              <a:rPr lang="hr-HR" dirty="0"/>
              <a:t> D.4/5.2.2. Suradnja s drugima – Učenik ostvaruje dobru komunikaciju s drugima, uspješno </a:t>
            </a:r>
          </a:p>
          <a:p>
            <a:pPr lvl="0">
              <a:lnSpc>
                <a:spcPct val="150000"/>
              </a:lnSpc>
            </a:pPr>
            <a:r>
              <a:rPr lang="hr-HR" dirty="0"/>
              <a:t>                         surađuje u različitim situacijama i spreman je zatražiti i ponuditi pomoć.(A, B, C, D, E, F)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86835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227C5C4F-85A7-48DC-8D6B-944C70A1B222}"/>
              </a:ext>
            </a:extLst>
          </p:cNvPr>
          <p:cNvSpPr txBox="1"/>
          <p:nvPr/>
        </p:nvSpPr>
        <p:spPr>
          <a:xfrm>
            <a:off x="828909" y="2025618"/>
            <a:ext cx="10692532" cy="2948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dirty="0"/>
              <a:t>Uporaba informacijske i komunikacijske tehnologije</a:t>
            </a:r>
            <a:endParaRPr lang="hr-HR" dirty="0"/>
          </a:p>
          <a:p>
            <a:pPr lvl="0">
              <a:lnSpc>
                <a:spcPct val="150000"/>
              </a:lnSpc>
            </a:pPr>
            <a:r>
              <a:rPr lang="hr-HR" dirty="0" err="1"/>
              <a:t>ikt</a:t>
            </a:r>
            <a:r>
              <a:rPr lang="hr-HR" dirty="0"/>
              <a:t> A.5.2. Učenik se samostalno služi društvenim mrežama i računalnim oblacima za potrebe </a:t>
            </a:r>
          </a:p>
          <a:p>
            <a:pPr lvl="0">
              <a:lnSpc>
                <a:spcPct val="150000"/>
              </a:lnSpc>
            </a:pPr>
            <a:r>
              <a:rPr lang="hr-HR" dirty="0"/>
              <a:t>                učenja i osobnog razvoja. (A, B, C, E, F)</a:t>
            </a:r>
          </a:p>
          <a:p>
            <a:pPr lvl="0">
              <a:lnSpc>
                <a:spcPct val="150000"/>
              </a:lnSpc>
            </a:pPr>
            <a:r>
              <a:rPr lang="hr-HR" dirty="0" err="1"/>
              <a:t>ikt</a:t>
            </a:r>
            <a:r>
              <a:rPr lang="hr-HR" dirty="0"/>
              <a:t> C.5.1. Učenik samostalno provodi složeno istraživanje s pomoći IKT-a.(A, B, C, E, F)</a:t>
            </a:r>
          </a:p>
          <a:p>
            <a:pPr lvl="0">
              <a:lnSpc>
                <a:spcPct val="150000"/>
              </a:lnSpc>
            </a:pPr>
            <a:r>
              <a:rPr lang="hr-HR" dirty="0" err="1"/>
              <a:t>ikt</a:t>
            </a:r>
            <a:r>
              <a:rPr lang="hr-HR" dirty="0"/>
              <a:t> D.5.3. Učenik samostalno ili u suradnji s kolegama predočava, stvara i dijeli nove ideje i </a:t>
            </a:r>
          </a:p>
          <a:p>
            <a:pPr lvl="0">
              <a:lnSpc>
                <a:spcPct val="150000"/>
              </a:lnSpc>
            </a:pPr>
            <a:r>
              <a:rPr lang="hr-HR" dirty="0"/>
              <a:t>                uratke s pomoću IKT-a.(A, B, C, D, E, F)</a:t>
            </a:r>
          </a:p>
          <a:p>
            <a:pPr>
              <a:lnSpc>
                <a:spcPct val="150000"/>
              </a:lnSpc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86859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9362D7-E954-4DC7-9B26-FFCA2D358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2C776359-EC6B-4C0C-BAD3-CA462480F96A}"/>
              </a:ext>
            </a:extLst>
          </p:cNvPr>
          <p:cNvSpPr txBox="1"/>
          <p:nvPr/>
        </p:nvSpPr>
        <p:spPr>
          <a:xfrm>
            <a:off x="1141413" y="2299317"/>
            <a:ext cx="6800295" cy="299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000" dirty="0">
                <a:solidFill>
                  <a:srgbClr val="00B0F0"/>
                </a:solidFill>
              </a:rPr>
              <a:t>MARKETING</a:t>
            </a:r>
          </a:p>
          <a:p>
            <a:pPr>
              <a:lnSpc>
                <a:spcPct val="150000"/>
              </a:lnSpc>
            </a:pPr>
            <a:endParaRPr lang="hr-H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Poslovna filozofija svakog uspješnog poduzeća.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Karika koja spaja kupca i prodavatelja.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Bitan dio poslovne strategije.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Pri izboru poslovne strategije polazi se od ciljanog tržišta.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Njim se bave marketinški stručnjaci.</a:t>
            </a:r>
          </a:p>
        </p:txBody>
      </p:sp>
    </p:spTree>
    <p:extLst>
      <p:ext uri="{BB962C8B-B14F-4D97-AF65-F5344CB8AC3E}">
        <p14:creationId xmlns:p14="http://schemas.microsoft.com/office/powerpoint/2010/main" val="960688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ačić za govor: ovalni 3">
            <a:extLst>
              <a:ext uri="{FF2B5EF4-FFF2-40B4-BE49-F238E27FC236}">
                <a16:creationId xmlns:a16="http://schemas.microsoft.com/office/drawing/2014/main" id="{B7DEAE63-8AF2-441E-849E-A5D1A93E85D9}"/>
              </a:ext>
            </a:extLst>
          </p:cNvPr>
          <p:cNvSpPr/>
          <p:nvPr/>
        </p:nvSpPr>
        <p:spPr>
          <a:xfrm>
            <a:off x="1932335" y="4323756"/>
            <a:ext cx="3705720" cy="2186127"/>
          </a:xfrm>
          <a:prstGeom prst="wedgeEllipseCallout">
            <a:avLst>
              <a:gd name="adj1" fmla="val 83807"/>
              <a:gd name="adj2" fmla="val -53565"/>
            </a:avLst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5C9ABDFE-5C65-4AF3-AD46-5846F7A5CB15}"/>
              </a:ext>
            </a:extLst>
          </p:cNvPr>
          <p:cNvSpPr txBox="1"/>
          <p:nvPr/>
        </p:nvSpPr>
        <p:spPr>
          <a:xfrm>
            <a:off x="890473" y="1479500"/>
            <a:ext cx="7446269" cy="2701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solidFill>
                  <a:srgbClr val="00B0F0"/>
                </a:solidFill>
              </a:rPr>
              <a:t>MARKETING SADRŽAJA (COUNTENT MARKETING</a:t>
            </a:r>
            <a:r>
              <a:rPr lang="hr-HR" dirty="0">
                <a:solidFill>
                  <a:srgbClr val="00B0F0"/>
                </a:solidFill>
              </a:rPr>
              <a:t>)</a:t>
            </a:r>
          </a:p>
          <a:p>
            <a:endParaRPr lang="hr-H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Jedan od oblika marketinga.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Bavi se stvaranjem i dijeljenjem ON-LINE materijala.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Cilj mu je potaknuti interes potrošača za uslugu/proizvod.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Dijeljenje ON-LINE materijala provodi se na različite načine.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Osnovni načini da se kreira i podijeli sadržaj sa potrošačima su: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0EE997D1-5154-4035-A829-2D343CC12A94}"/>
              </a:ext>
            </a:extLst>
          </p:cNvPr>
          <p:cNvSpPr txBox="1"/>
          <p:nvPr/>
        </p:nvSpPr>
        <p:spPr>
          <a:xfrm rot="21436308">
            <a:off x="2253797" y="4611345"/>
            <a:ext cx="30627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 </a:t>
            </a:r>
            <a:r>
              <a:rPr lang="hr-H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Pitanje za učenike</a:t>
            </a:r>
            <a:r>
              <a:rPr lang="hr-HR" sz="2000" dirty="0">
                <a:solidFill>
                  <a:srgbClr val="FF3399"/>
                </a:solidFill>
              </a:rPr>
              <a:t>: </a:t>
            </a:r>
            <a:endParaRPr lang="hr-HR" sz="2400" dirty="0">
              <a:solidFill>
                <a:srgbClr val="FF3399"/>
              </a:solidFill>
            </a:endParaRPr>
          </a:p>
          <a:p>
            <a:pPr algn="ctr"/>
            <a:r>
              <a:rPr lang="hr-HR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Na koje se načine može podijeliti </a:t>
            </a:r>
          </a:p>
          <a:p>
            <a:pPr algn="ctr"/>
            <a:r>
              <a:rPr lang="hr-HR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on-line materijal?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31630B1E-F3D5-43D2-9CB3-7667EF7368BC}"/>
              </a:ext>
            </a:extLst>
          </p:cNvPr>
          <p:cNvSpPr txBox="1"/>
          <p:nvPr/>
        </p:nvSpPr>
        <p:spPr>
          <a:xfrm>
            <a:off x="7244080" y="4267200"/>
            <a:ext cx="42976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hr-HR" dirty="0"/>
          </a:p>
          <a:p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E9E0EFD5-BAB0-45D8-B314-D622FE724B39}"/>
              </a:ext>
            </a:extLst>
          </p:cNvPr>
          <p:cNvSpPr txBox="1"/>
          <p:nvPr/>
        </p:nvSpPr>
        <p:spPr>
          <a:xfrm>
            <a:off x="6284794" y="543594"/>
            <a:ext cx="5648961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hr-HR" dirty="0"/>
              <a:t>Blog, </a:t>
            </a:r>
          </a:p>
          <a:p>
            <a:pPr algn="r">
              <a:lnSpc>
                <a:spcPct val="150000"/>
              </a:lnSpc>
            </a:pPr>
            <a:r>
              <a:rPr lang="hr-HR" dirty="0"/>
              <a:t>Društvene mreže (Facebook, </a:t>
            </a:r>
            <a:r>
              <a:rPr lang="hr-HR" dirty="0" err="1"/>
              <a:t>Twiter</a:t>
            </a:r>
            <a:r>
              <a:rPr lang="hr-HR" dirty="0"/>
              <a:t>, </a:t>
            </a:r>
            <a:r>
              <a:rPr lang="hr-HR" dirty="0" err="1"/>
              <a:t>Pinterest</a:t>
            </a:r>
            <a:r>
              <a:rPr lang="hr-HR" dirty="0"/>
              <a:t>…), </a:t>
            </a:r>
          </a:p>
          <a:p>
            <a:pPr algn="r">
              <a:lnSpc>
                <a:spcPct val="150000"/>
              </a:lnSpc>
            </a:pPr>
            <a:r>
              <a:rPr lang="hr-HR" dirty="0"/>
              <a:t>Google, </a:t>
            </a:r>
          </a:p>
          <a:p>
            <a:pPr algn="r">
              <a:lnSpc>
                <a:spcPct val="150000"/>
              </a:lnSpc>
            </a:pPr>
            <a:r>
              <a:rPr lang="hr-HR" dirty="0" err="1"/>
              <a:t>Newslater</a:t>
            </a:r>
            <a:r>
              <a:rPr lang="hr-HR" dirty="0"/>
              <a:t>, </a:t>
            </a:r>
          </a:p>
          <a:p>
            <a:pPr algn="r">
              <a:lnSpc>
                <a:spcPct val="150000"/>
              </a:lnSpc>
            </a:pPr>
            <a:r>
              <a:rPr lang="hr-HR" dirty="0"/>
              <a:t>e-mail, </a:t>
            </a:r>
          </a:p>
          <a:p>
            <a:pPr algn="r">
              <a:lnSpc>
                <a:spcPct val="150000"/>
              </a:lnSpc>
            </a:pPr>
            <a:r>
              <a:rPr lang="hr-HR" dirty="0"/>
              <a:t>video snimci,</a:t>
            </a:r>
          </a:p>
          <a:p>
            <a:pPr algn="r">
              <a:lnSpc>
                <a:spcPct val="150000"/>
              </a:lnSpc>
            </a:pPr>
            <a:r>
              <a:rPr lang="hr-HR" dirty="0"/>
              <a:t>vodiči,</a:t>
            </a:r>
          </a:p>
          <a:p>
            <a:pPr algn="r">
              <a:lnSpc>
                <a:spcPct val="150000"/>
              </a:lnSpc>
            </a:pPr>
            <a:r>
              <a:rPr lang="hr-HR" dirty="0" err="1"/>
              <a:t>webinari</a:t>
            </a:r>
            <a:r>
              <a:rPr lang="hr-HR" dirty="0"/>
              <a:t>, </a:t>
            </a:r>
          </a:p>
          <a:p>
            <a:pPr algn="r">
              <a:lnSpc>
                <a:spcPct val="150000"/>
              </a:lnSpc>
            </a:pPr>
            <a:r>
              <a:rPr lang="hr-HR" dirty="0"/>
              <a:t>prezentacije, </a:t>
            </a:r>
          </a:p>
          <a:p>
            <a:pPr algn="r">
              <a:lnSpc>
                <a:spcPct val="150000"/>
              </a:lnSpc>
            </a:pPr>
            <a:r>
              <a:rPr lang="hr-HR" dirty="0"/>
              <a:t>članci, </a:t>
            </a:r>
          </a:p>
          <a:p>
            <a:pPr algn="r">
              <a:lnSpc>
                <a:spcPct val="150000"/>
              </a:lnSpc>
            </a:pPr>
            <a:r>
              <a:rPr lang="hr-HR" dirty="0"/>
              <a:t>aplikacije, </a:t>
            </a:r>
          </a:p>
          <a:p>
            <a:pPr algn="r">
              <a:lnSpc>
                <a:spcPct val="150000"/>
              </a:lnSpc>
            </a:pPr>
            <a:r>
              <a:rPr lang="hr-HR" sz="3200" dirty="0"/>
              <a:t>e-</a:t>
            </a:r>
            <a:r>
              <a:rPr lang="hr-HR" sz="3200" dirty="0" err="1"/>
              <a:t>book</a:t>
            </a:r>
            <a:r>
              <a:rPr lang="hr-HR" dirty="0"/>
              <a:t> </a:t>
            </a:r>
          </a:p>
          <a:p>
            <a:pPr algn="r">
              <a:lnSpc>
                <a:spcPct val="150000"/>
              </a:lnSpc>
            </a:pPr>
            <a:r>
              <a:rPr lang="hr-HR" dirty="0"/>
              <a:t>i sl.</a:t>
            </a:r>
          </a:p>
          <a:p>
            <a:pPr algn="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4279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3388B8-A121-4FE7-9133-EB950B2A9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B0F0"/>
                </a:solidFill>
              </a:rPr>
              <a:t>Mogu i ja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1910AFA6-2804-4C6E-9CF6-29DE7C64EA0B}"/>
              </a:ext>
            </a:extLst>
          </p:cNvPr>
          <p:cNvSpPr/>
          <p:nvPr/>
        </p:nvSpPr>
        <p:spPr>
          <a:xfrm>
            <a:off x="1141412" y="2514600"/>
            <a:ext cx="9384347" cy="2701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solidFill>
                  <a:srgbClr val="00B0F0"/>
                </a:solidFill>
              </a:rPr>
              <a:t>BROŠURA</a:t>
            </a:r>
          </a:p>
          <a:p>
            <a:endParaRPr lang="hr-H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Meko ukoričena knjiga manjeg opsega.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Prema UNESCO-</a:t>
            </a:r>
            <a:r>
              <a:rPr lang="hr-HR" dirty="0" err="1"/>
              <a:t>voj</a:t>
            </a:r>
            <a:r>
              <a:rPr lang="hr-HR" dirty="0"/>
              <a:t> definiciji iz 1964. god.: </a:t>
            </a:r>
          </a:p>
          <a:p>
            <a:pPr>
              <a:lnSpc>
                <a:spcPct val="150000"/>
              </a:lnSpc>
            </a:pPr>
            <a:r>
              <a:rPr lang="hr-HR" dirty="0"/>
              <a:t>    „Brošura je ne periodička publikacija od najmanje 5, a najviše 48 stranica”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Različitih dimenzija, formata, usmjerenja i namjena.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Turističke, sportske, promidžbene, uslužne, kupovne, specifične, modne…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E5D9284-363D-47B4-808A-83CEA526A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570" y="343401"/>
            <a:ext cx="3489997" cy="273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84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rež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79C4004-3F02-4797-83BE-B25E4730A28C}">
  <we:reference id="wa104380907" version="3.0.0.1" store="hr-HR" storeType="OMEX"/>
  <we:alternateReferences>
    <we:reference id="wa104380907" version="3.0.0.1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TM03457485[[fn=Mreža]]</Template>
  <TotalTime>410</TotalTime>
  <Words>1905</Words>
  <Application>Microsoft Office PowerPoint</Application>
  <PresentationFormat>Široki zaslon</PresentationFormat>
  <Paragraphs>342</Paragraphs>
  <Slides>28</Slides>
  <Notes>7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Corbel Light</vt:lpstr>
      <vt:lpstr>Times New Roman</vt:lpstr>
      <vt:lpstr>Mreža</vt:lpstr>
      <vt:lpstr>Prezentiraj me, prezentiraj se</vt:lpstr>
      <vt:lpstr>sadržaj</vt:lpstr>
      <vt:lpstr>ISHODI UČENJA</vt:lpstr>
      <vt:lpstr>MEĐUPREDMETNE TEME</vt:lpstr>
      <vt:lpstr>PowerPoint prezentacija</vt:lpstr>
      <vt:lpstr>PowerPoint prezentacija</vt:lpstr>
      <vt:lpstr>UVOD</vt:lpstr>
      <vt:lpstr>PowerPoint prezentacija</vt:lpstr>
      <vt:lpstr>Mogu i 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PRONAĐI SVOJU INSPIRACIJU – IGLA U PLASTU SIJENA </vt:lpstr>
      <vt:lpstr>PowerPoint prezentacija</vt:lpstr>
      <vt:lpstr>Promoviraj me</vt:lpstr>
      <vt:lpstr>Poboljšaj me</vt:lpstr>
      <vt:lpstr>U najavi…</vt:lpstr>
      <vt:lpstr>Promoviraj se</vt:lpstr>
      <vt:lpstr>TO SAM 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Prezentiraj me, prezentiraj se</dc:title>
  <dc:creator>MARINA PEDISIC</dc:creator>
  <cp:lastModifiedBy>MARINA PEDISIC</cp:lastModifiedBy>
  <cp:revision>39</cp:revision>
  <cp:lastPrinted>2021-12-19T15:29:36Z</cp:lastPrinted>
  <dcterms:created xsi:type="dcterms:W3CDTF">2021-12-18T13:33:39Z</dcterms:created>
  <dcterms:modified xsi:type="dcterms:W3CDTF">2021-12-19T22:17:12Z</dcterms:modified>
</cp:coreProperties>
</file>